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6" r:id="rId2"/>
    <p:sldId id="257" r:id="rId3"/>
    <p:sldId id="258" r:id="rId4"/>
    <p:sldId id="259" r:id="rId5"/>
    <p:sldId id="260" r:id="rId6"/>
    <p:sldId id="261" r:id="rId7"/>
    <p:sldId id="262" r:id="rId8"/>
    <p:sldId id="263" r:id="rId9"/>
    <p:sldId id="265" r:id="rId10"/>
    <p:sldId id="287" r:id="rId11"/>
    <p:sldId id="288" r:id="rId12"/>
    <p:sldId id="264" r:id="rId13"/>
    <p:sldId id="266" r:id="rId14"/>
    <p:sldId id="267" r:id="rId15"/>
    <p:sldId id="268" r:id="rId16"/>
    <p:sldId id="269" r:id="rId17"/>
    <p:sldId id="271" r:id="rId18"/>
    <p:sldId id="292" r:id="rId19"/>
    <p:sldId id="272" r:id="rId20"/>
    <p:sldId id="276" r:id="rId21"/>
    <p:sldId id="273" r:id="rId22"/>
    <p:sldId id="274" r:id="rId23"/>
    <p:sldId id="275" r:id="rId24"/>
    <p:sldId id="279" r:id="rId25"/>
    <p:sldId id="278" r:id="rId26"/>
    <p:sldId id="277" r:id="rId27"/>
    <p:sldId id="291" r:id="rId28"/>
    <p:sldId id="280" r:id="rId29"/>
    <p:sldId id="281" r:id="rId30"/>
    <p:sldId id="282" r:id="rId31"/>
    <p:sldId id="283" r:id="rId32"/>
    <p:sldId id="284" r:id="rId33"/>
    <p:sldId id="270" r:id="rId34"/>
    <p:sldId id="285" r:id="rId35"/>
    <p:sldId id="286" r:id="rId36"/>
    <p:sldId id="289" r:id="rId37"/>
    <p:sldId id="290" r:id="rId38"/>
    <p:sldId id="293" r:id="rId39"/>
    <p:sldId id="294" r:id="rId4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103" autoAdjust="0"/>
  </p:normalViewPr>
  <p:slideViewPr>
    <p:cSldViewPr>
      <p:cViewPr varScale="1">
        <p:scale>
          <a:sx n="47" d="100"/>
          <a:sy n="47" d="100"/>
        </p:scale>
        <p:origin x="-1363" y="-8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C75346-432B-4126-ACD4-042C412C458A}" type="datetimeFigureOut">
              <a:rPr lang="ru-RU" smtClean="0"/>
              <a:pPr/>
              <a:t>16.05.2018</a:t>
            </a:fld>
            <a:endParaRPr lang="ru-RU" dirty="0"/>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758D380-2496-4484-B5CF-1F09B18E9AD1}" type="slidenum">
              <a:rPr lang="ru-RU" smtClean="0"/>
              <a:pPr/>
              <a:t>‹#›</a:t>
            </a:fld>
            <a:endParaRPr lang="ru-RU"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16.05.2018</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16.05.2018</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16.05.2018</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16.05.2018</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16.05.2018</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16.05.2018</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16.05.2018</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16.05.2018</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16.05.2018</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16.05.2018</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16.05.2018</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16.05.2018</a:t>
            </a:fld>
            <a:endParaRPr lang="ru-RU" dirty="0"/>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jpeg"/></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media/image57.jpeg"/></Relationships>
</file>

<file path=ppt/slides/_rels/slide2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61.jpeg"/><Relationship Id="rId4" Type="http://schemas.openxmlformats.org/officeDocument/2006/relationships/image" Target="../media/image60.jpeg"/></Relationships>
</file>

<file path=ppt/slides/_rels/slide2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2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66.jpeg"/><Relationship Id="rId4" Type="http://schemas.openxmlformats.org/officeDocument/2006/relationships/image" Target="../media/image65.jpeg"/></Relationships>
</file>

<file path=ppt/slides/_rels/slide2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2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2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78.jpeg"/><Relationship Id="rId4" Type="http://schemas.openxmlformats.org/officeDocument/2006/relationships/image" Target="../media/image77.jpe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3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85.jpeg"/></Relationships>
</file>

<file path=ppt/slides/_rels/slide3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88.jpeg"/><Relationship Id="rId4" Type="http://schemas.openxmlformats.org/officeDocument/2006/relationships/image" Target="../media/image87.jpeg"/></Relationships>
</file>

<file path=ppt/slides/_rels/slide3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90.jpeg"/></Relationships>
</file>

<file path=ppt/slides/_rels/slide3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93.jpeg"/><Relationship Id="rId4" Type="http://schemas.openxmlformats.org/officeDocument/2006/relationships/image" Target="../media/image92.jpeg"/></Relationships>
</file>

<file path=ppt/slides/_rels/slide3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95.jpeg"/></Relationships>
</file>

<file path=ppt/slides/_rels/slide3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98.jpeg"/><Relationship Id="rId4" Type="http://schemas.openxmlformats.org/officeDocument/2006/relationships/image" Target="../media/image97.jpeg"/></Relationships>
</file>

<file path=ppt/slides/_rels/slide37.xml.rels><?xml version="1.0" encoding="UTF-8" standalone="yes"?>
<Relationships xmlns="http://schemas.openxmlformats.org/package/2006/relationships"><Relationship Id="rId3" Type="http://schemas.openxmlformats.org/officeDocument/2006/relationships/image" Target="../media/image99.gi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Дима\Desktop\сюжетно-ролевая игра\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Прямоугольник 2"/>
          <p:cNvSpPr/>
          <p:nvPr/>
        </p:nvSpPr>
        <p:spPr>
          <a:xfrm>
            <a:off x="1857356" y="714356"/>
            <a:ext cx="6429419" cy="3785652"/>
          </a:xfrm>
          <a:prstGeom prst="rect">
            <a:avLst/>
          </a:prstGeom>
        </p:spPr>
        <p:txBody>
          <a:bodyPr wrap="square">
            <a:spAutoFit/>
          </a:bodyPr>
          <a:lstStyle/>
          <a:p>
            <a:pPr lvl="0" algn="ctr" fontAlgn="base">
              <a:spcBef>
                <a:spcPct val="0"/>
              </a:spcBef>
              <a:spcAft>
                <a:spcPct val="0"/>
              </a:spcAft>
            </a:pPr>
            <a:r>
              <a:rPr lang="ru-RU" sz="4000" b="1" dirty="0" smtClean="0">
                <a:latin typeface="Monotype Corsiva" pitchFamily="66" charset="0"/>
                <a:ea typeface="Times New Roman" pitchFamily="18" charset="0"/>
                <a:cs typeface="Times New Roman" pitchFamily="18" charset="0"/>
              </a:rPr>
              <a:t>Опыт работы по теме:</a:t>
            </a:r>
          </a:p>
          <a:p>
            <a:pPr lvl="0" algn="ctr" fontAlgn="base">
              <a:spcBef>
                <a:spcPct val="0"/>
              </a:spcBef>
              <a:spcAft>
                <a:spcPct val="0"/>
              </a:spcAft>
            </a:pPr>
            <a:r>
              <a:rPr lang="ru-RU" sz="4000" b="1" dirty="0" smtClean="0">
                <a:latin typeface="Monotype Corsiva" pitchFamily="66" charset="0"/>
                <a:ea typeface="Times New Roman" pitchFamily="18" charset="0"/>
                <a:cs typeface="Times New Roman" pitchFamily="18" charset="0"/>
              </a:rPr>
              <a:t>«Трудовое воспитание дошкольников </a:t>
            </a:r>
          </a:p>
          <a:p>
            <a:pPr lvl="0" algn="ctr" fontAlgn="base">
              <a:spcBef>
                <a:spcPct val="0"/>
              </a:spcBef>
              <a:spcAft>
                <a:spcPct val="0"/>
              </a:spcAft>
            </a:pPr>
            <a:r>
              <a:rPr lang="ru-RU" sz="4000" b="1" dirty="0" smtClean="0">
                <a:latin typeface="Monotype Corsiva" pitchFamily="66" charset="0"/>
                <a:ea typeface="Times New Roman" pitchFamily="18" charset="0"/>
                <a:cs typeface="Times New Roman" pitchFamily="18" charset="0"/>
              </a:rPr>
              <a:t>как важное средство всестороннего развития личности ребёнка»</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Дима\Desktop\сюжетно-ролевая игра\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 name="TextBox 3"/>
          <p:cNvSpPr txBox="1"/>
          <p:nvPr/>
        </p:nvSpPr>
        <p:spPr>
          <a:xfrm>
            <a:off x="1714480" y="142852"/>
            <a:ext cx="5572164" cy="584775"/>
          </a:xfrm>
          <a:prstGeom prst="rect">
            <a:avLst/>
          </a:prstGeom>
          <a:noFill/>
        </p:spPr>
        <p:txBody>
          <a:bodyPr wrap="square" rtlCol="0">
            <a:spAutoFit/>
          </a:bodyPr>
          <a:lstStyle/>
          <a:p>
            <a:pPr algn="ctr"/>
            <a:r>
              <a:rPr lang="ru-RU" sz="3200" b="1" dirty="0" smtClean="0">
                <a:latin typeface="Times New Roman" pitchFamily="18" charset="0"/>
                <a:cs typeface="Times New Roman" pitchFamily="18" charset="0"/>
              </a:rPr>
              <a:t>Экскурсия на почту</a:t>
            </a:r>
            <a:endParaRPr lang="ru-RU" sz="3200" b="1" dirty="0">
              <a:latin typeface="Times New Roman" pitchFamily="18" charset="0"/>
              <a:cs typeface="Times New Roman" pitchFamily="18" charset="0"/>
            </a:endParaRPr>
          </a:p>
        </p:txBody>
      </p:sp>
      <p:sp>
        <p:nvSpPr>
          <p:cNvPr id="5" name="Прямоугольник 4"/>
          <p:cNvSpPr/>
          <p:nvPr/>
        </p:nvSpPr>
        <p:spPr>
          <a:xfrm>
            <a:off x="1285852" y="642918"/>
            <a:ext cx="6786610" cy="369332"/>
          </a:xfrm>
          <a:prstGeom prst="rect">
            <a:avLst/>
          </a:prstGeom>
        </p:spPr>
        <p:txBody>
          <a:bodyPr wrap="square">
            <a:spAutoFit/>
          </a:bodyPr>
          <a:lstStyle/>
          <a:p>
            <a:pPr algn="ctr"/>
            <a:r>
              <a:rPr lang="ru-RU" b="1" dirty="0" smtClean="0"/>
              <a:t>Цель: </a:t>
            </a:r>
            <a:r>
              <a:rPr lang="ru-RU" b="1" dirty="0" smtClean="0">
                <a:latin typeface="Monotype Corsiva" pitchFamily="66" charset="0"/>
              </a:rPr>
              <a:t>Знакомство с профессиями работников почты</a:t>
            </a:r>
          </a:p>
        </p:txBody>
      </p:sp>
      <p:pic>
        <p:nvPicPr>
          <p:cNvPr id="7" name="Picture 7" descr="D:\детский сад\20170210_120046.jpg"/>
          <p:cNvPicPr>
            <a:picLocks noChangeAspect="1" noChangeArrowheads="1"/>
          </p:cNvPicPr>
          <p:nvPr/>
        </p:nvPicPr>
        <p:blipFill>
          <a:blip r:embed="rId3" cstate="print"/>
          <a:srcRect/>
          <a:stretch>
            <a:fillRect/>
          </a:stretch>
        </p:blipFill>
        <p:spPr bwMode="auto">
          <a:xfrm>
            <a:off x="1428728" y="1214422"/>
            <a:ext cx="6477045" cy="4857784"/>
          </a:xfrm>
          <a:prstGeom prst="rect">
            <a:avLst/>
          </a:prstGeom>
          <a:noFill/>
        </p:spPr>
      </p:pic>
      <p:pic>
        <p:nvPicPr>
          <p:cNvPr id="6" name="Picture 6" descr="D:\детский сад\20170210_120153.jpg"/>
          <p:cNvPicPr>
            <a:picLocks noChangeAspect="1" noChangeArrowheads="1"/>
          </p:cNvPicPr>
          <p:nvPr/>
        </p:nvPicPr>
        <p:blipFill>
          <a:blip r:embed="rId4" cstate="print"/>
          <a:srcRect/>
          <a:stretch>
            <a:fillRect/>
          </a:stretch>
        </p:blipFill>
        <p:spPr bwMode="auto">
          <a:xfrm>
            <a:off x="1428728" y="1214422"/>
            <a:ext cx="6477045" cy="485778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Дима\Desktop\сюжетно-ролевая игра\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Прямоугольник 2"/>
          <p:cNvSpPr/>
          <p:nvPr/>
        </p:nvSpPr>
        <p:spPr>
          <a:xfrm>
            <a:off x="1714480" y="214290"/>
            <a:ext cx="5357849" cy="584775"/>
          </a:xfrm>
          <a:prstGeom prst="rect">
            <a:avLst/>
          </a:prstGeom>
        </p:spPr>
        <p:txBody>
          <a:bodyPr wrap="square">
            <a:spAutoFit/>
          </a:bodyPr>
          <a:lstStyle/>
          <a:p>
            <a:pPr algn="ctr"/>
            <a:r>
              <a:rPr lang="ru-RU" sz="3200" b="1" dirty="0" smtClean="0">
                <a:latin typeface="Times New Roman" pitchFamily="18" charset="0"/>
                <a:ea typeface="Times New Roman" pitchFamily="18" charset="0"/>
                <a:cs typeface="Times New Roman" pitchFamily="18" charset="0"/>
              </a:rPr>
              <a:t>Поездка на автобусе</a:t>
            </a:r>
            <a:endParaRPr lang="ru-RU" sz="3200" dirty="0"/>
          </a:p>
        </p:txBody>
      </p:sp>
      <p:sp>
        <p:nvSpPr>
          <p:cNvPr id="4" name="TextBox 3"/>
          <p:cNvSpPr txBox="1"/>
          <p:nvPr/>
        </p:nvSpPr>
        <p:spPr>
          <a:xfrm>
            <a:off x="1643042" y="714356"/>
            <a:ext cx="5920453" cy="523220"/>
          </a:xfrm>
          <a:prstGeom prst="rect">
            <a:avLst/>
          </a:prstGeom>
          <a:noFill/>
        </p:spPr>
        <p:txBody>
          <a:bodyPr wrap="square" rtlCol="0">
            <a:spAutoFit/>
          </a:bodyPr>
          <a:lstStyle/>
          <a:p>
            <a:pPr algn="ctr"/>
            <a:r>
              <a:rPr lang="ru-RU" sz="2800" b="1" i="1" dirty="0" smtClean="0">
                <a:latin typeface="Times New Roman" pitchFamily="18" charset="0"/>
                <a:cs typeface="Times New Roman" pitchFamily="18" charset="0"/>
              </a:rPr>
              <a:t>Беседа о профессии водителя</a:t>
            </a:r>
            <a:endParaRPr lang="ru-RU" sz="2800" b="1" i="1" dirty="0">
              <a:latin typeface="Times New Roman" pitchFamily="18" charset="0"/>
              <a:cs typeface="Times New Roman" pitchFamily="18" charset="0"/>
            </a:endParaRPr>
          </a:p>
        </p:txBody>
      </p:sp>
      <p:pic>
        <p:nvPicPr>
          <p:cNvPr id="34818" name="Picture 2" descr="D:\детский сад\20171010_111751.jpg"/>
          <p:cNvPicPr>
            <a:picLocks noChangeAspect="1" noChangeArrowheads="1"/>
          </p:cNvPicPr>
          <p:nvPr/>
        </p:nvPicPr>
        <p:blipFill>
          <a:blip r:embed="rId3" cstate="print"/>
          <a:srcRect/>
          <a:stretch>
            <a:fillRect/>
          </a:stretch>
        </p:blipFill>
        <p:spPr bwMode="auto">
          <a:xfrm>
            <a:off x="1142976" y="1285860"/>
            <a:ext cx="6858048" cy="5143536"/>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Дима\Desktop\сюжетно-ролевая игра\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Прямоугольник 2"/>
          <p:cNvSpPr/>
          <p:nvPr/>
        </p:nvSpPr>
        <p:spPr>
          <a:xfrm>
            <a:off x="1285852" y="214290"/>
            <a:ext cx="6572295" cy="584775"/>
          </a:xfrm>
          <a:prstGeom prst="rect">
            <a:avLst/>
          </a:prstGeom>
        </p:spPr>
        <p:txBody>
          <a:bodyPr wrap="square">
            <a:spAutoFit/>
          </a:bodyPr>
          <a:lstStyle/>
          <a:p>
            <a:pPr algn="ctr"/>
            <a:r>
              <a:rPr lang="ru-RU" sz="3200" b="1" dirty="0" smtClean="0">
                <a:latin typeface="Times New Roman" pitchFamily="18" charset="0"/>
                <a:ea typeface="Times New Roman" pitchFamily="18" charset="0"/>
                <a:cs typeface="Times New Roman" pitchFamily="18" charset="0"/>
              </a:rPr>
              <a:t>Сюжетно-ролевые игры</a:t>
            </a:r>
            <a:endParaRPr lang="ru-RU" sz="3200" dirty="0"/>
          </a:p>
        </p:txBody>
      </p:sp>
      <p:sp>
        <p:nvSpPr>
          <p:cNvPr id="4" name="Прямоугольник 3"/>
          <p:cNvSpPr/>
          <p:nvPr/>
        </p:nvSpPr>
        <p:spPr>
          <a:xfrm>
            <a:off x="642910" y="857232"/>
            <a:ext cx="8215370" cy="369332"/>
          </a:xfrm>
          <a:prstGeom prst="rect">
            <a:avLst/>
          </a:prstGeom>
        </p:spPr>
        <p:txBody>
          <a:bodyPr wrap="square">
            <a:spAutoFit/>
          </a:bodyPr>
          <a:lstStyle/>
          <a:p>
            <a:r>
              <a:rPr lang="ru-RU" b="1" dirty="0" smtClean="0">
                <a:latin typeface="Monotype Corsiva" pitchFamily="66" charset="0"/>
              </a:rPr>
              <a:t>«Магазин», «»Библиотека»», «В кафе», «Школа», «Банк», «Почта», «Парикмахерская» и др.</a:t>
            </a:r>
            <a:endParaRPr lang="ru-RU" b="1" dirty="0"/>
          </a:p>
        </p:txBody>
      </p:sp>
      <p:pic>
        <p:nvPicPr>
          <p:cNvPr id="18434" name="Picture 2" descr="D:\детский сад\20170217_103743.jpg"/>
          <p:cNvPicPr>
            <a:picLocks noChangeAspect="1" noChangeArrowheads="1"/>
          </p:cNvPicPr>
          <p:nvPr/>
        </p:nvPicPr>
        <p:blipFill>
          <a:blip r:embed="rId3" cstate="print"/>
          <a:srcRect/>
          <a:stretch>
            <a:fillRect/>
          </a:stretch>
        </p:blipFill>
        <p:spPr bwMode="auto">
          <a:xfrm>
            <a:off x="1428728" y="1500174"/>
            <a:ext cx="6381763" cy="4786322"/>
          </a:xfrm>
          <a:prstGeom prst="rect">
            <a:avLst/>
          </a:prstGeom>
          <a:noFill/>
        </p:spPr>
      </p:pic>
      <p:pic>
        <p:nvPicPr>
          <p:cNvPr id="18435" name="Picture 3" descr="D:\детский сад\20170217_103614.jpg"/>
          <p:cNvPicPr>
            <a:picLocks noChangeAspect="1" noChangeArrowheads="1"/>
          </p:cNvPicPr>
          <p:nvPr/>
        </p:nvPicPr>
        <p:blipFill>
          <a:blip r:embed="rId4" cstate="print"/>
          <a:srcRect/>
          <a:stretch>
            <a:fillRect/>
          </a:stretch>
        </p:blipFill>
        <p:spPr bwMode="auto">
          <a:xfrm>
            <a:off x="1428728" y="1500174"/>
            <a:ext cx="6383999" cy="4788000"/>
          </a:xfrm>
          <a:prstGeom prst="rect">
            <a:avLst/>
          </a:prstGeom>
          <a:noFill/>
        </p:spPr>
      </p:pic>
      <p:pic>
        <p:nvPicPr>
          <p:cNvPr id="18437" name="Picture 5" descr="D:\детский сад\20170217_103923.jpg"/>
          <p:cNvPicPr>
            <a:picLocks noChangeAspect="1" noChangeArrowheads="1"/>
          </p:cNvPicPr>
          <p:nvPr/>
        </p:nvPicPr>
        <p:blipFill>
          <a:blip r:embed="rId5" cstate="print"/>
          <a:srcRect/>
          <a:stretch>
            <a:fillRect/>
          </a:stretch>
        </p:blipFill>
        <p:spPr bwMode="auto">
          <a:xfrm>
            <a:off x="-16716524" y="-11215790"/>
            <a:ext cx="4800000" cy="3600000"/>
          </a:xfrm>
          <a:prstGeom prst="rect">
            <a:avLst/>
          </a:prstGeom>
          <a:noFill/>
        </p:spPr>
      </p:pic>
      <p:pic>
        <p:nvPicPr>
          <p:cNvPr id="18438" name="Picture 6" descr="D:\детский сад\20170217_103923.jpg"/>
          <p:cNvPicPr>
            <a:picLocks noChangeAspect="1" noChangeArrowheads="1"/>
          </p:cNvPicPr>
          <p:nvPr/>
        </p:nvPicPr>
        <p:blipFill>
          <a:blip r:embed="rId6" cstate="print"/>
          <a:srcRect/>
          <a:stretch>
            <a:fillRect/>
          </a:stretch>
        </p:blipFill>
        <p:spPr bwMode="auto">
          <a:xfrm>
            <a:off x="1428727" y="1500174"/>
            <a:ext cx="6357983" cy="4786346"/>
          </a:xfrm>
          <a:prstGeom prst="rect">
            <a:avLst/>
          </a:prstGeom>
          <a:noFill/>
        </p:spPr>
      </p:pic>
      <p:pic>
        <p:nvPicPr>
          <p:cNvPr id="18439" name="Picture 7" descr="D:\детский сад\20171128_120332.jpg"/>
          <p:cNvPicPr>
            <a:picLocks noChangeAspect="1" noChangeArrowheads="1"/>
          </p:cNvPicPr>
          <p:nvPr/>
        </p:nvPicPr>
        <p:blipFill>
          <a:blip r:embed="rId7" cstate="print"/>
          <a:srcRect/>
          <a:stretch>
            <a:fillRect/>
          </a:stretch>
        </p:blipFill>
        <p:spPr bwMode="auto">
          <a:xfrm>
            <a:off x="1428727" y="1500175"/>
            <a:ext cx="6405607" cy="480420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1000"/>
                                  </p:stCondLst>
                                  <p:childTnLst>
                                    <p:set>
                                      <p:cBhvr>
                                        <p:cTn id="6" dur="1" fill="hold">
                                          <p:stCondLst>
                                            <p:cond delay="0"/>
                                          </p:stCondLst>
                                        </p:cTn>
                                        <p:tgtEl>
                                          <p:spTgt spid="18435"/>
                                        </p:tgtEl>
                                        <p:attrNameLst>
                                          <p:attrName>style.visibility</p:attrName>
                                        </p:attrNameLst>
                                      </p:cBhvr>
                                      <p:to>
                                        <p:strVal val="visible"/>
                                      </p:to>
                                    </p:set>
                                    <p:animEffect transition="in" filter="barn(outVertical)">
                                      <p:cBhvr>
                                        <p:cTn id="7" dur="2000"/>
                                        <p:tgtEl>
                                          <p:spTgt spid="18435"/>
                                        </p:tgtEl>
                                      </p:cBhvr>
                                    </p:animEffect>
                                  </p:childTnLst>
                                </p:cTn>
                              </p:par>
                            </p:childTnLst>
                          </p:cTn>
                        </p:par>
                        <p:par>
                          <p:cTn id="8" fill="hold">
                            <p:stCondLst>
                              <p:cond delay="3000"/>
                            </p:stCondLst>
                            <p:childTnLst>
                              <p:par>
                                <p:cTn id="9" presetID="16" presetClass="entr" presetSubtype="37" fill="hold" nodeType="afterEffect">
                                  <p:stCondLst>
                                    <p:cond delay="1000"/>
                                  </p:stCondLst>
                                  <p:childTnLst>
                                    <p:set>
                                      <p:cBhvr>
                                        <p:cTn id="10" dur="1" fill="hold">
                                          <p:stCondLst>
                                            <p:cond delay="0"/>
                                          </p:stCondLst>
                                        </p:cTn>
                                        <p:tgtEl>
                                          <p:spTgt spid="18438"/>
                                        </p:tgtEl>
                                        <p:attrNameLst>
                                          <p:attrName>style.visibility</p:attrName>
                                        </p:attrNameLst>
                                      </p:cBhvr>
                                      <p:to>
                                        <p:strVal val="visible"/>
                                      </p:to>
                                    </p:set>
                                    <p:animEffect transition="in" filter="barn(outVertical)">
                                      <p:cBhvr>
                                        <p:cTn id="11" dur="2000"/>
                                        <p:tgtEl>
                                          <p:spTgt spid="18438"/>
                                        </p:tgtEl>
                                      </p:cBhvr>
                                    </p:animEffect>
                                  </p:childTnLst>
                                </p:cTn>
                              </p:par>
                            </p:childTnLst>
                          </p:cTn>
                        </p:par>
                        <p:par>
                          <p:cTn id="12" fill="hold">
                            <p:stCondLst>
                              <p:cond delay="6000"/>
                            </p:stCondLst>
                            <p:childTnLst>
                              <p:par>
                                <p:cTn id="13" presetID="16" presetClass="entr" presetSubtype="37" fill="hold" nodeType="afterEffect">
                                  <p:stCondLst>
                                    <p:cond delay="1000"/>
                                  </p:stCondLst>
                                  <p:childTnLst>
                                    <p:set>
                                      <p:cBhvr>
                                        <p:cTn id="14" dur="1" fill="hold">
                                          <p:stCondLst>
                                            <p:cond delay="0"/>
                                          </p:stCondLst>
                                        </p:cTn>
                                        <p:tgtEl>
                                          <p:spTgt spid="18439"/>
                                        </p:tgtEl>
                                        <p:attrNameLst>
                                          <p:attrName>style.visibility</p:attrName>
                                        </p:attrNameLst>
                                      </p:cBhvr>
                                      <p:to>
                                        <p:strVal val="visible"/>
                                      </p:to>
                                    </p:set>
                                    <p:animEffect transition="in" filter="barn(outVertical)">
                                      <p:cBhvr>
                                        <p:cTn id="15" dur="2000"/>
                                        <p:tgtEl>
                                          <p:spTgt spid="184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Дима\Desktop\сюжетно-ролевая игра\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Прямоугольник 2"/>
          <p:cNvSpPr/>
          <p:nvPr/>
        </p:nvSpPr>
        <p:spPr>
          <a:xfrm>
            <a:off x="2285984" y="285728"/>
            <a:ext cx="4572031" cy="584775"/>
          </a:xfrm>
          <a:prstGeom prst="rect">
            <a:avLst/>
          </a:prstGeom>
        </p:spPr>
        <p:txBody>
          <a:bodyPr wrap="square">
            <a:spAutoFit/>
          </a:bodyPr>
          <a:lstStyle/>
          <a:p>
            <a:pPr algn="ctr"/>
            <a:r>
              <a:rPr lang="ru-RU" sz="3200" b="1" dirty="0" smtClean="0">
                <a:latin typeface="Times New Roman" pitchFamily="18" charset="0"/>
                <a:ea typeface="Times New Roman" pitchFamily="18" charset="0"/>
                <a:cs typeface="Times New Roman" pitchFamily="18" charset="0"/>
              </a:rPr>
              <a:t>Дидактические игры</a:t>
            </a:r>
            <a:endParaRPr lang="ru-RU" sz="3200" dirty="0"/>
          </a:p>
        </p:txBody>
      </p:sp>
      <p:sp>
        <p:nvSpPr>
          <p:cNvPr id="22529" name="Rectangle 1"/>
          <p:cNvSpPr>
            <a:spLocks noChangeArrowheads="1"/>
          </p:cNvSpPr>
          <p:nvPr/>
        </p:nvSpPr>
        <p:spPr bwMode="auto">
          <a:xfrm>
            <a:off x="571472" y="928670"/>
            <a:ext cx="2857520"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ctr" defTabSz="914400" rtl="0" eaLnBrk="1" fontAlgn="base" latinLnBrk="0" hangingPunct="1">
              <a:lnSpc>
                <a:spcPct val="100000"/>
              </a:lnSpc>
              <a:spcBef>
                <a:spcPct val="0"/>
              </a:spcBef>
              <a:spcAft>
                <a:spcPct val="0"/>
              </a:spcAft>
              <a:buClrTx/>
              <a:buSzTx/>
              <a:buFontTx/>
              <a:buNone/>
              <a:tabLst/>
            </a:pPr>
            <a:r>
              <a:rPr kumimoji="0" lang="ru-RU" sz="14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«Четвертый лишний»</a:t>
            </a:r>
            <a:endParaRPr lang="ru-RU" sz="1400" dirty="0" smtClean="0">
              <a:latin typeface="Times New Roman" pitchFamily="18" charset="0"/>
              <a:ea typeface="Calibri" pitchFamily="34" charset="0"/>
              <a:cs typeface="Times New Roman" pitchFamily="18" charset="0"/>
            </a:endParaRPr>
          </a:p>
          <a:p>
            <a:pPr marL="0" marR="0" lvl="0" indent="45085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14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Цель:</a:t>
            </a:r>
            <a:r>
              <a:rPr kumimoji="0" lang="ru-RU" sz="1400" b="1" i="1" u="none" strike="noStrike" cap="none" normalizeH="0" baseline="0" dirty="0" smtClean="0">
                <a:ln>
                  <a:noFill/>
                </a:ln>
                <a:solidFill>
                  <a:schemeClr val="tx1"/>
                </a:solidFill>
                <a:effectLst/>
                <a:latin typeface="Monotype Corsiva" pitchFamily="66" charset="0"/>
                <a:ea typeface="Calibri" pitchFamily="34" charset="0"/>
                <a:cs typeface="Times New Roman" pitchFamily="18" charset="0"/>
              </a:rPr>
              <a:t> </a:t>
            </a:r>
            <a:r>
              <a:rPr kumimoji="0" lang="ru-RU" sz="1400" b="0" i="0" u="none" strike="noStrike" cap="none" normalizeH="0" baseline="0" dirty="0" smtClean="0">
                <a:ln>
                  <a:noFill/>
                </a:ln>
                <a:solidFill>
                  <a:schemeClr val="tx1"/>
                </a:solidFill>
                <a:effectLst/>
                <a:latin typeface="Monotype Corsiva" pitchFamily="66" charset="0"/>
                <a:ea typeface="Calibri" pitchFamily="34" charset="0"/>
                <a:cs typeface="Times New Roman" pitchFamily="18" charset="0"/>
              </a:rPr>
              <a:t>упражнять детей в умении подбирать </a:t>
            </a:r>
            <a:r>
              <a:rPr lang="ru-RU" sz="1400" dirty="0" smtClean="0">
                <a:latin typeface="Monotype Corsiva" pitchFamily="66" charset="0"/>
                <a:ea typeface="Calibri" pitchFamily="34" charset="0"/>
                <a:cs typeface="Times New Roman" pitchFamily="18" charset="0"/>
              </a:rPr>
              <a:t>инструменты для </a:t>
            </a:r>
            <a:r>
              <a:rPr kumimoji="0" lang="ru-RU" sz="1400" b="0" i="0" u="none" strike="noStrike" cap="none" normalizeH="0" baseline="0" dirty="0" smtClean="0">
                <a:ln>
                  <a:noFill/>
                </a:ln>
                <a:solidFill>
                  <a:schemeClr val="tx1"/>
                </a:solidFill>
                <a:effectLst/>
                <a:latin typeface="Monotype Corsiva" pitchFamily="66" charset="0"/>
                <a:cs typeface="Times New Roman" pitchFamily="18" charset="0"/>
              </a:rPr>
              <a:t>профессии</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2530" name="Rectangle 2"/>
          <p:cNvSpPr>
            <a:spLocks noChangeArrowheads="1"/>
          </p:cNvSpPr>
          <p:nvPr/>
        </p:nvSpPr>
        <p:spPr bwMode="auto">
          <a:xfrm>
            <a:off x="4857752" y="928671"/>
            <a:ext cx="3357586" cy="116955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450850" algn="ctr" fontAlgn="base">
              <a:spcBef>
                <a:spcPct val="0"/>
              </a:spcBef>
              <a:spcAft>
                <a:spcPct val="0"/>
              </a:spcAft>
            </a:pPr>
            <a:r>
              <a:rPr lang="ru-RU" sz="1400" b="1" i="1" dirty="0" smtClean="0">
                <a:latin typeface="Times New Roman" pitchFamily="18" charset="0"/>
                <a:ea typeface="Calibri" pitchFamily="34" charset="0"/>
                <a:cs typeface="Times New Roman" pitchFamily="18" charset="0"/>
              </a:rPr>
              <a:t>«Для человека</a:t>
            </a:r>
          </a:p>
          <a:p>
            <a:pPr indent="450850" algn="ctr" fontAlgn="base">
              <a:spcBef>
                <a:spcPct val="0"/>
              </a:spcBef>
              <a:spcAft>
                <a:spcPct val="0"/>
              </a:spcAft>
            </a:pPr>
            <a:r>
              <a:rPr lang="ru-RU" sz="1400" b="1" i="1" dirty="0" smtClean="0">
                <a:latin typeface="Times New Roman" pitchFamily="18" charset="0"/>
                <a:ea typeface="Calibri" pitchFamily="34" charset="0"/>
                <a:cs typeface="Times New Roman" pitchFamily="18" charset="0"/>
              </a:rPr>
              <a:t> какой профессии это нужно?»</a:t>
            </a:r>
          </a:p>
          <a:p>
            <a:pPr indent="450850" algn="ctr" fontAlgn="base">
              <a:spcBef>
                <a:spcPct val="0"/>
              </a:spcBef>
              <a:spcAft>
                <a:spcPct val="0"/>
              </a:spcAft>
            </a:pPr>
            <a:r>
              <a:rPr lang="ru-RU" sz="1400" b="1" i="1" dirty="0" smtClean="0">
                <a:latin typeface="Times New Roman" pitchFamily="18" charset="0"/>
                <a:ea typeface="Calibri" pitchFamily="34" charset="0"/>
                <a:cs typeface="Times New Roman" pitchFamily="18" charset="0"/>
              </a:rPr>
              <a:t>   Цель:</a:t>
            </a:r>
            <a:r>
              <a:rPr lang="ru-RU" sz="1400" dirty="0" smtClean="0">
                <a:latin typeface="Monotype Corsiva" pitchFamily="66" charset="0"/>
                <a:ea typeface="Calibri" pitchFamily="34" charset="0"/>
                <a:cs typeface="Times New Roman" pitchFamily="18" charset="0"/>
              </a:rPr>
              <a:t> расширять представления детей о предметах, необходимых человеку определенной профессии.</a:t>
            </a:r>
          </a:p>
        </p:txBody>
      </p:sp>
      <p:pic>
        <p:nvPicPr>
          <p:cNvPr id="2050" name="Picture 2" descr="D:\детский сад\Новая папка (2)\20180515_081714.jpg"/>
          <p:cNvPicPr>
            <a:picLocks noChangeAspect="1" noChangeArrowheads="1"/>
          </p:cNvPicPr>
          <p:nvPr/>
        </p:nvPicPr>
        <p:blipFill>
          <a:blip r:embed="rId3" cstate="print"/>
          <a:srcRect/>
          <a:stretch>
            <a:fillRect/>
          </a:stretch>
        </p:blipFill>
        <p:spPr bwMode="auto">
          <a:xfrm>
            <a:off x="357158" y="2214554"/>
            <a:ext cx="3905606" cy="2928958"/>
          </a:xfrm>
          <a:prstGeom prst="rect">
            <a:avLst/>
          </a:prstGeom>
          <a:noFill/>
        </p:spPr>
      </p:pic>
      <p:pic>
        <p:nvPicPr>
          <p:cNvPr id="2051" name="Picture 3" descr="D:\детский сад\Новая папка (2)\20180515_081434.jpg"/>
          <p:cNvPicPr>
            <a:picLocks noChangeAspect="1" noChangeArrowheads="1"/>
          </p:cNvPicPr>
          <p:nvPr/>
        </p:nvPicPr>
        <p:blipFill>
          <a:blip r:embed="rId4" cstate="print"/>
          <a:srcRect/>
          <a:stretch>
            <a:fillRect/>
          </a:stretch>
        </p:blipFill>
        <p:spPr bwMode="auto">
          <a:xfrm>
            <a:off x="642910" y="3714752"/>
            <a:ext cx="3905606" cy="2928958"/>
          </a:xfrm>
          <a:prstGeom prst="rect">
            <a:avLst/>
          </a:prstGeom>
          <a:noFill/>
        </p:spPr>
      </p:pic>
      <p:pic>
        <p:nvPicPr>
          <p:cNvPr id="2052" name="Picture 4" descr="D:\детский сад\Новая папка (2)\20180515_091510.jpg"/>
          <p:cNvPicPr>
            <a:picLocks noChangeAspect="1" noChangeArrowheads="1"/>
          </p:cNvPicPr>
          <p:nvPr/>
        </p:nvPicPr>
        <p:blipFill>
          <a:blip r:embed="rId5" cstate="print"/>
          <a:srcRect/>
          <a:stretch>
            <a:fillRect/>
          </a:stretch>
        </p:blipFill>
        <p:spPr bwMode="auto">
          <a:xfrm rot="5400000">
            <a:off x="4179091" y="2678901"/>
            <a:ext cx="3714776" cy="2786082"/>
          </a:xfrm>
          <a:prstGeom prst="rect">
            <a:avLst/>
          </a:prstGeom>
          <a:noFill/>
        </p:spPr>
      </p:pic>
      <p:pic>
        <p:nvPicPr>
          <p:cNvPr id="2053" name="Picture 5" descr="D:\детский сад\Новая папка (2)\20180515_091712.jpg"/>
          <p:cNvPicPr>
            <a:picLocks noChangeAspect="1" noChangeArrowheads="1"/>
          </p:cNvPicPr>
          <p:nvPr/>
        </p:nvPicPr>
        <p:blipFill>
          <a:blip r:embed="rId6" cstate="print"/>
          <a:srcRect/>
          <a:stretch>
            <a:fillRect/>
          </a:stretch>
        </p:blipFill>
        <p:spPr bwMode="auto">
          <a:xfrm rot="5400000">
            <a:off x="5393381" y="3321999"/>
            <a:ext cx="3715088" cy="278608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500"/>
                                  </p:stCondLst>
                                  <p:childTnLst>
                                    <p:set>
                                      <p:cBhvr>
                                        <p:cTn id="6" dur="1" fill="hold">
                                          <p:stCondLst>
                                            <p:cond delay="0"/>
                                          </p:stCondLst>
                                        </p:cTn>
                                        <p:tgtEl>
                                          <p:spTgt spid="2051"/>
                                        </p:tgtEl>
                                        <p:attrNameLst>
                                          <p:attrName>style.visibility</p:attrName>
                                        </p:attrNameLst>
                                      </p:cBhvr>
                                      <p:to>
                                        <p:strVal val="visible"/>
                                      </p:to>
                                    </p:set>
                                    <p:animEffect transition="in" filter="circle(out)">
                                      <p:cBhvr>
                                        <p:cTn id="7" dur="2000"/>
                                        <p:tgtEl>
                                          <p:spTgt spid="2051"/>
                                        </p:tgtEl>
                                      </p:cBhvr>
                                    </p:animEffect>
                                  </p:childTnLst>
                                </p:cTn>
                              </p:par>
                            </p:childTnLst>
                          </p:cTn>
                        </p:par>
                        <p:par>
                          <p:cTn id="8" fill="hold">
                            <p:stCondLst>
                              <p:cond delay="2500"/>
                            </p:stCondLst>
                            <p:childTnLst>
                              <p:par>
                                <p:cTn id="9" presetID="6" presetClass="entr" presetSubtype="32" fill="hold" nodeType="afterEffect">
                                  <p:stCondLst>
                                    <p:cond delay="500"/>
                                  </p:stCondLst>
                                  <p:childTnLst>
                                    <p:set>
                                      <p:cBhvr>
                                        <p:cTn id="10" dur="1" fill="hold">
                                          <p:stCondLst>
                                            <p:cond delay="0"/>
                                          </p:stCondLst>
                                        </p:cTn>
                                        <p:tgtEl>
                                          <p:spTgt spid="2053"/>
                                        </p:tgtEl>
                                        <p:attrNameLst>
                                          <p:attrName>style.visibility</p:attrName>
                                        </p:attrNameLst>
                                      </p:cBhvr>
                                      <p:to>
                                        <p:strVal val="visible"/>
                                      </p:to>
                                    </p:set>
                                    <p:animEffect transition="in" filter="circle(out)">
                                      <p:cBhvr>
                                        <p:cTn id="11" dur="2000"/>
                                        <p:tgtEl>
                                          <p:spTgt spid="2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Дима\Desktop\сюжетно-ролевая игра\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Прямоугольник 2"/>
          <p:cNvSpPr/>
          <p:nvPr/>
        </p:nvSpPr>
        <p:spPr>
          <a:xfrm>
            <a:off x="2000232" y="285728"/>
            <a:ext cx="5072099" cy="584775"/>
          </a:xfrm>
          <a:prstGeom prst="rect">
            <a:avLst/>
          </a:prstGeom>
        </p:spPr>
        <p:txBody>
          <a:bodyPr wrap="square">
            <a:spAutoFit/>
          </a:bodyPr>
          <a:lstStyle/>
          <a:p>
            <a:pPr algn="ctr"/>
            <a:r>
              <a:rPr lang="ru-RU" sz="3200" b="1" dirty="0" smtClean="0">
                <a:latin typeface="Times New Roman" pitchFamily="18" charset="0"/>
                <a:ea typeface="Times New Roman" pitchFamily="18" charset="0"/>
                <a:cs typeface="Times New Roman" pitchFamily="18" charset="0"/>
              </a:rPr>
              <a:t>Дидактические игры</a:t>
            </a:r>
            <a:endParaRPr lang="ru-RU" sz="3200" dirty="0"/>
          </a:p>
        </p:txBody>
      </p:sp>
      <p:sp>
        <p:nvSpPr>
          <p:cNvPr id="21505" name="Rectangle 1"/>
          <p:cNvSpPr>
            <a:spLocks noChangeArrowheads="1"/>
          </p:cNvSpPr>
          <p:nvPr/>
        </p:nvSpPr>
        <p:spPr bwMode="auto">
          <a:xfrm>
            <a:off x="4214810" y="1000108"/>
            <a:ext cx="4429156" cy="7386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ru-RU" sz="1400" b="1" i="1" dirty="0" smtClean="0">
                <a:latin typeface="Times New Roman" pitchFamily="18" charset="0"/>
                <a:ea typeface="Calibri" pitchFamily="34" charset="0"/>
                <a:cs typeface="Times New Roman" pitchFamily="18" charset="0"/>
              </a:rPr>
              <a:t>Игра «Угадай, что я делаю?»</a:t>
            </a:r>
            <a:br>
              <a:rPr lang="ru-RU" sz="1400" b="1" i="1" dirty="0" smtClean="0">
                <a:latin typeface="Times New Roman" pitchFamily="18" charset="0"/>
                <a:ea typeface="Calibri" pitchFamily="34" charset="0"/>
                <a:cs typeface="Times New Roman" pitchFamily="18" charset="0"/>
              </a:rPr>
            </a:br>
            <a:r>
              <a:rPr lang="ru-RU" sz="1400" b="1" i="1" dirty="0" smtClean="0">
                <a:latin typeface="Times New Roman" pitchFamily="18" charset="0"/>
                <a:ea typeface="Calibri" pitchFamily="34" charset="0"/>
                <a:cs typeface="Times New Roman" pitchFamily="18" charset="0"/>
              </a:rPr>
              <a:t>Цель. </a:t>
            </a:r>
            <a:r>
              <a:rPr lang="ru-RU" sz="1400" dirty="0" smtClean="0">
                <a:latin typeface="Monotype Corsiva" pitchFamily="66" charset="0"/>
                <a:ea typeface="Calibri" pitchFamily="34" charset="0"/>
                <a:cs typeface="Times New Roman" pitchFamily="18" charset="0"/>
              </a:rPr>
              <a:t>Расширять представления детей о трудовых действиях. Развивать внимание. </a:t>
            </a:r>
          </a:p>
        </p:txBody>
      </p:sp>
      <p:sp>
        <p:nvSpPr>
          <p:cNvPr id="6" name="Прямоугольник 5"/>
          <p:cNvSpPr/>
          <p:nvPr/>
        </p:nvSpPr>
        <p:spPr>
          <a:xfrm>
            <a:off x="642910" y="1071546"/>
            <a:ext cx="3429024" cy="1015663"/>
          </a:xfrm>
          <a:prstGeom prst="rect">
            <a:avLst/>
          </a:prstGeom>
        </p:spPr>
        <p:txBody>
          <a:bodyPr wrap="square">
            <a:spAutoFit/>
          </a:bodyPr>
          <a:lstStyle/>
          <a:p>
            <a:pPr algn="ctr"/>
            <a:r>
              <a:rPr lang="ru-RU" sz="1400" b="1" i="1" dirty="0" smtClean="0">
                <a:latin typeface="Times New Roman" pitchFamily="18" charset="0"/>
                <a:ea typeface="Calibri" pitchFamily="34" charset="0"/>
                <a:cs typeface="Times New Roman" pitchFamily="18" charset="0"/>
              </a:rPr>
              <a:t>Игра «Что сначала, что потом?»</a:t>
            </a:r>
            <a:br>
              <a:rPr lang="ru-RU" sz="1400" b="1" i="1" dirty="0" smtClean="0">
                <a:latin typeface="Times New Roman" pitchFamily="18" charset="0"/>
                <a:ea typeface="Calibri" pitchFamily="34" charset="0"/>
                <a:cs typeface="Times New Roman" pitchFamily="18" charset="0"/>
              </a:rPr>
            </a:br>
            <a:r>
              <a:rPr lang="ru-RU" sz="1400" b="1" i="1" dirty="0" smtClean="0">
                <a:latin typeface="Times New Roman" pitchFamily="18" charset="0"/>
                <a:ea typeface="Calibri" pitchFamily="34" charset="0"/>
                <a:cs typeface="Times New Roman" pitchFamily="18" charset="0"/>
              </a:rPr>
              <a:t>Цель</a:t>
            </a:r>
            <a:r>
              <a:rPr lang="ru-RU" sz="1400" dirty="0" smtClean="0">
                <a:latin typeface="Monotype Corsiva" pitchFamily="66" charset="0"/>
                <a:ea typeface="Calibri" pitchFamily="34" charset="0"/>
                <a:cs typeface="Times New Roman" pitchFamily="18" charset="0"/>
              </a:rPr>
              <a:t>. Уточнять знания детей о правилах пересадки комнатных растений.</a:t>
            </a:r>
            <a:r>
              <a:rPr lang="ru-RU" dirty="0" smtClean="0"/>
              <a:t/>
            </a:r>
            <a:br>
              <a:rPr lang="ru-RU" dirty="0" smtClean="0"/>
            </a:br>
            <a:endParaRPr lang="ru-RU" dirty="0"/>
          </a:p>
        </p:txBody>
      </p:sp>
      <p:pic>
        <p:nvPicPr>
          <p:cNvPr id="3076" name="Picture 4" descr="D:\детский сад\Новая папка (2)\20180515_094501.jpg"/>
          <p:cNvPicPr>
            <a:picLocks noChangeAspect="1" noChangeArrowheads="1"/>
          </p:cNvPicPr>
          <p:nvPr/>
        </p:nvPicPr>
        <p:blipFill>
          <a:blip r:embed="rId3" cstate="print"/>
          <a:srcRect/>
          <a:stretch>
            <a:fillRect/>
          </a:stretch>
        </p:blipFill>
        <p:spPr bwMode="auto">
          <a:xfrm>
            <a:off x="428596" y="2071678"/>
            <a:ext cx="3956018" cy="2643206"/>
          </a:xfrm>
          <a:prstGeom prst="rect">
            <a:avLst/>
          </a:prstGeom>
          <a:noFill/>
        </p:spPr>
      </p:pic>
      <p:pic>
        <p:nvPicPr>
          <p:cNvPr id="3077" name="Picture 5" descr="D:\детский сад\Новая папка (2)\20180515_094458.jpg"/>
          <p:cNvPicPr>
            <a:picLocks noChangeAspect="1" noChangeArrowheads="1"/>
          </p:cNvPicPr>
          <p:nvPr/>
        </p:nvPicPr>
        <p:blipFill>
          <a:blip r:embed="rId4" cstate="print"/>
          <a:srcRect t="28571"/>
          <a:stretch>
            <a:fillRect/>
          </a:stretch>
        </p:blipFill>
        <p:spPr bwMode="auto">
          <a:xfrm>
            <a:off x="2214546" y="3357562"/>
            <a:ext cx="2500330" cy="2678925"/>
          </a:xfrm>
          <a:prstGeom prst="rect">
            <a:avLst/>
          </a:prstGeom>
          <a:noFill/>
        </p:spPr>
      </p:pic>
      <p:pic>
        <p:nvPicPr>
          <p:cNvPr id="3078" name="Picture 6" descr="D:\детский сад\Новая папка (2)\20180515_093030.jpg"/>
          <p:cNvPicPr>
            <a:picLocks noChangeAspect="1" noChangeArrowheads="1"/>
          </p:cNvPicPr>
          <p:nvPr/>
        </p:nvPicPr>
        <p:blipFill>
          <a:blip r:embed="rId5" cstate="print"/>
          <a:srcRect/>
          <a:stretch>
            <a:fillRect/>
          </a:stretch>
        </p:blipFill>
        <p:spPr bwMode="auto">
          <a:xfrm>
            <a:off x="4857752" y="1928802"/>
            <a:ext cx="2732274" cy="3643338"/>
          </a:xfrm>
          <a:prstGeom prst="rect">
            <a:avLst/>
          </a:prstGeom>
          <a:noFill/>
        </p:spPr>
      </p:pic>
      <p:pic>
        <p:nvPicPr>
          <p:cNvPr id="3079" name="Picture 7" descr="D:\детский сад\Новая папка (2)\20180515_092729.jpg"/>
          <p:cNvPicPr>
            <a:picLocks noChangeAspect="1" noChangeArrowheads="1"/>
          </p:cNvPicPr>
          <p:nvPr/>
        </p:nvPicPr>
        <p:blipFill>
          <a:blip r:embed="rId6" cstate="print"/>
          <a:srcRect/>
          <a:stretch>
            <a:fillRect/>
          </a:stretch>
        </p:blipFill>
        <p:spPr bwMode="auto">
          <a:xfrm>
            <a:off x="6250794" y="3214687"/>
            <a:ext cx="2607486" cy="347664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500"/>
                                  </p:stCondLst>
                                  <p:childTnLst>
                                    <p:set>
                                      <p:cBhvr>
                                        <p:cTn id="6" dur="1" fill="hold">
                                          <p:stCondLst>
                                            <p:cond delay="0"/>
                                          </p:stCondLst>
                                        </p:cTn>
                                        <p:tgtEl>
                                          <p:spTgt spid="3077"/>
                                        </p:tgtEl>
                                        <p:attrNameLst>
                                          <p:attrName>style.visibility</p:attrName>
                                        </p:attrNameLst>
                                      </p:cBhvr>
                                      <p:to>
                                        <p:strVal val="visible"/>
                                      </p:to>
                                    </p:set>
                                    <p:animEffect transition="in" filter="circle(out)">
                                      <p:cBhvr>
                                        <p:cTn id="7" dur="2000"/>
                                        <p:tgtEl>
                                          <p:spTgt spid="3077"/>
                                        </p:tgtEl>
                                      </p:cBhvr>
                                    </p:animEffect>
                                  </p:childTnLst>
                                </p:cTn>
                              </p:par>
                            </p:childTnLst>
                          </p:cTn>
                        </p:par>
                        <p:par>
                          <p:cTn id="8" fill="hold">
                            <p:stCondLst>
                              <p:cond delay="2500"/>
                            </p:stCondLst>
                            <p:childTnLst>
                              <p:par>
                                <p:cTn id="9" presetID="6" presetClass="entr" presetSubtype="32" fill="hold" nodeType="afterEffect">
                                  <p:stCondLst>
                                    <p:cond delay="500"/>
                                  </p:stCondLst>
                                  <p:childTnLst>
                                    <p:set>
                                      <p:cBhvr>
                                        <p:cTn id="10" dur="1" fill="hold">
                                          <p:stCondLst>
                                            <p:cond delay="0"/>
                                          </p:stCondLst>
                                        </p:cTn>
                                        <p:tgtEl>
                                          <p:spTgt spid="3079"/>
                                        </p:tgtEl>
                                        <p:attrNameLst>
                                          <p:attrName>style.visibility</p:attrName>
                                        </p:attrNameLst>
                                      </p:cBhvr>
                                      <p:to>
                                        <p:strVal val="visible"/>
                                      </p:to>
                                    </p:set>
                                    <p:animEffect transition="in" filter="circle(out)">
                                      <p:cBhvr>
                                        <p:cTn id="11" dur="2000"/>
                                        <p:tgtEl>
                                          <p:spTgt spid="30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Дима\Desktop\сюжетно-ролевая игра\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Прямоугольник 2"/>
          <p:cNvSpPr/>
          <p:nvPr/>
        </p:nvSpPr>
        <p:spPr>
          <a:xfrm>
            <a:off x="1000101" y="214290"/>
            <a:ext cx="7215238" cy="584775"/>
          </a:xfrm>
          <a:prstGeom prst="rect">
            <a:avLst/>
          </a:prstGeom>
        </p:spPr>
        <p:txBody>
          <a:bodyPr wrap="square">
            <a:spAutoFit/>
          </a:bodyPr>
          <a:lstStyle/>
          <a:p>
            <a:pPr algn="ctr"/>
            <a:r>
              <a:rPr lang="ru-RU" sz="3200" b="1" dirty="0" smtClean="0">
                <a:latin typeface="Times New Roman" pitchFamily="18" charset="0"/>
                <a:ea typeface="Times New Roman" pitchFamily="18" charset="0"/>
                <a:cs typeface="Times New Roman" pitchFamily="18" charset="0"/>
              </a:rPr>
              <a:t>Чтение художественной литературы</a:t>
            </a:r>
            <a:endParaRPr lang="ru-RU" sz="3200" dirty="0"/>
          </a:p>
        </p:txBody>
      </p:sp>
      <p:sp>
        <p:nvSpPr>
          <p:cNvPr id="4" name="Прямоугольник 3"/>
          <p:cNvSpPr/>
          <p:nvPr/>
        </p:nvSpPr>
        <p:spPr>
          <a:xfrm>
            <a:off x="857224" y="928670"/>
            <a:ext cx="7429552" cy="923330"/>
          </a:xfrm>
          <a:prstGeom prst="rect">
            <a:avLst/>
          </a:prstGeom>
        </p:spPr>
        <p:txBody>
          <a:bodyPr wrap="square">
            <a:spAutoFit/>
          </a:bodyPr>
          <a:lstStyle/>
          <a:p>
            <a:r>
              <a:rPr lang="ru-RU" b="1" dirty="0" smtClean="0">
                <a:latin typeface="Monotype Corsiva" pitchFamily="66" charset="0"/>
              </a:rPr>
              <a:t> В.Маяковский «Кем быть», С.Михалков «А что у вас», С.Маршак «Как печатали вашу книгу», </a:t>
            </a:r>
            <a:r>
              <a:rPr lang="ru-RU" b="1" dirty="0" err="1" smtClean="0">
                <a:latin typeface="Monotype Corsiva" pitchFamily="66" charset="0"/>
              </a:rPr>
              <a:t>А.Ивич</a:t>
            </a:r>
            <a:r>
              <a:rPr lang="ru-RU" b="1" dirty="0" smtClean="0">
                <a:latin typeface="Monotype Corsiva" pitchFamily="66" charset="0"/>
              </a:rPr>
              <a:t> «Как вата на кусте растёт», К.Ушинский «Как рубашка в поле выросла», чтение стихотворений о труде и др</a:t>
            </a:r>
            <a:r>
              <a:rPr lang="ru-RU" dirty="0" smtClean="0">
                <a:latin typeface="Monotype Corsiva" pitchFamily="66" charset="0"/>
              </a:rPr>
              <a:t>.</a:t>
            </a:r>
            <a:endParaRPr lang="ru-RU" dirty="0"/>
          </a:p>
        </p:txBody>
      </p:sp>
      <p:sp>
        <p:nvSpPr>
          <p:cNvPr id="20482" name="AutoShape 2" descr="https://novoboz.ru/1132527/1137436/1137439/1137691/138558383/101653122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6" name="Рисунок 5" descr="1016531222.jpg"/>
          <p:cNvPicPr>
            <a:picLocks noChangeAspect="1"/>
          </p:cNvPicPr>
          <p:nvPr/>
        </p:nvPicPr>
        <p:blipFill>
          <a:blip r:embed="rId3" cstate="print"/>
          <a:stretch>
            <a:fillRect/>
          </a:stretch>
        </p:blipFill>
        <p:spPr>
          <a:xfrm>
            <a:off x="357158" y="2143116"/>
            <a:ext cx="3340899" cy="4357694"/>
          </a:xfrm>
          <a:prstGeom prst="rect">
            <a:avLst/>
          </a:prstGeom>
        </p:spPr>
      </p:pic>
      <p:pic>
        <p:nvPicPr>
          <p:cNvPr id="7" name="Рисунок 6" descr="89f313861d0457eba1a33cac8425d02f.jpg"/>
          <p:cNvPicPr>
            <a:picLocks noChangeAspect="1"/>
          </p:cNvPicPr>
          <p:nvPr/>
        </p:nvPicPr>
        <p:blipFill>
          <a:blip r:embed="rId4" cstate="print"/>
          <a:stretch>
            <a:fillRect/>
          </a:stretch>
        </p:blipFill>
        <p:spPr>
          <a:xfrm>
            <a:off x="2786050" y="1785926"/>
            <a:ext cx="3343995" cy="4429132"/>
          </a:xfrm>
          <a:prstGeom prst="rect">
            <a:avLst/>
          </a:prstGeom>
        </p:spPr>
      </p:pic>
      <p:pic>
        <p:nvPicPr>
          <p:cNvPr id="8" name="Рисунок 7" descr="48760.jpg"/>
          <p:cNvPicPr>
            <a:picLocks noChangeAspect="1"/>
          </p:cNvPicPr>
          <p:nvPr/>
        </p:nvPicPr>
        <p:blipFill>
          <a:blip r:embed="rId5" cstate="print"/>
          <a:stretch>
            <a:fillRect/>
          </a:stretch>
        </p:blipFill>
        <p:spPr>
          <a:xfrm>
            <a:off x="5572132" y="2000240"/>
            <a:ext cx="2977047" cy="4500594"/>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Дима\Desktop\сюжетно-ролевая игра\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p:spPr>
      </p:pic>
      <p:sp>
        <p:nvSpPr>
          <p:cNvPr id="3" name="Прямоугольник 2"/>
          <p:cNvSpPr/>
          <p:nvPr/>
        </p:nvSpPr>
        <p:spPr>
          <a:xfrm>
            <a:off x="1857357" y="285728"/>
            <a:ext cx="5643602" cy="1077218"/>
          </a:xfrm>
          <a:prstGeom prst="rect">
            <a:avLst/>
          </a:prstGeom>
        </p:spPr>
        <p:txBody>
          <a:bodyPr wrap="square">
            <a:spAutoFit/>
          </a:bodyPr>
          <a:lstStyle/>
          <a:p>
            <a:pPr algn="ctr"/>
            <a:r>
              <a:rPr lang="ru-RU" sz="3200" b="1" dirty="0" smtClean="0">
                <a:latin typeface="Times New Roman" pitchFamily="18" charset="0"/>
                <a:ea typeface="Times New Roman" pitchFamily="18" charset="0"/>
                <a:cs typeface="Times New Roman" pitchFamily="18" charset="0"/>
              </a:rPr>
              <a:t>Разучивание пословиц и поговорок о труде</a:t>
            </a:r>
            <a:endParaRPr lang="ru-RU" sz="3200" dirty="0"/>
          </a:p>
        </p:txBody>
      </p:sp>
      <p:sp>
        <p:nvSpPr>
          <p:cNvPr id="4" name="Прямоугольник 3"/>
          <p:cNvSpPr/>
          <p:nvPr/>
        </p:nvSpPr>
        <p:spPr>
          <a:xfrm>
            <a:off x="1857356" y="1571613"/>
            <a:ext cx="5000644" cy="800219"/>
          </a:xfrm>
          <a:prstGeom prst="rect">
            <a:avLst/>
          </a:prstGeom>
        </p:spPr>
        <p:txBody>
          <a:bodyPr wrap="square">
            <a:spAutoFit/>
          </a:bodyPr>
          <a:lstStyle/>
          <a:p>
            <a:r>
              <a:rPr lang="ru-RU" sz="2800" dirty="0" smtClean="0">
                <a:latin typeface="Monotype Corsiva" pitchFamily="66" charset="0"/>
              </a:rPr>
              <a:t>Кто любит труд, того люди чтут</a:t>
            </a:r>
          </a:p>
          <a:p>
            <a:endParaRPr lang="ru-RU" dirty="0"/>
          </a:p>
        </p:txBody>
      </p:sp>
      <p:sp>
        <p:nvSpPr>
          <p:cNvPr id="5" name="Прямоугольник 4"/>
          <p:cNvSpPr/>
          <p:nvPr/>
        </p:nvSpPr>
        <p:spPr>
          <a:xfrm>
            <a:off x="2500299" y="3429000"/>
            <a:ext cx="4572032" cy="523220"/>
          </a:xfrm>
          <a:prstGeom prst="rect">
            <a:avLst/>
          </a:prstGeom>
        </p:spPr>
        <p:txBody>
          <a:bodyPr wrap="square">
            <a:spAutoFit/>
          </a:bodyPr>
          <a:lstStyle/>
          <a:p>
            <a:r>
              <a:rPr lang="ru-RU" sz="2800" dirty="0" smtClean="0">
                <a:latin typeface="Monotype Corsiva" pitchFamily="66" charset="0"/>
              </a:rPr>
              <a:t>У лодыря что ни день, то лень</a:t>
            </a:r>
          </a:p>
        </p:txBody>
      </p:sp>
      <p:sp>
        <p:nvSpPr>
          <p:cNvPr id="6" name="Прямоугольник 5"/>
          <p:cNvSpPr/>
          <p:nvPr/>
        </p:nvSpPr>
        <p:spPr>
          <a:xfrm>
            <a:off x="2071671" y="2214554"/>
            <a:ext cx="6215106" cy="523220"/>
          </a:xfrm>
          <a:prstGeom prst="rect">
            <a:avLst/>
          </a:prstGeom>
        </p:spPr>
        <p:txBody>
          <a:bodyPr wrap="square">
            <a:spAutoFit/>
          </a:bodyPr>
          <a:lstStyle/>
          <a:p>
            <a:r>
              <a:rPr lang="ru-RU" sz="2800" dirty="0" smtClean="0">
                <a:latin typeface="Monotype Corsiva" pitchFamily="66" charset="0"/>
              </a:rPr>
              <a:t>Кто любит труд, того люди чтут</a:t>
            </a:r>
          </a:p>
        </p:txBody>
      </p:sp>
      <p:sp>
        <p:nvSpPr>
          <p:cNvPr id="7" name="Прямоугольник 6"/>
          <p:cNvSpPr/>
          <p:nvPr/>
        </p:nvSpPr>
        <p:spPr>
          <a:xfrm>
            <a:off x="2214547" y="2857496"/>
            <a:ext cx="4572032" cy="523220"/>
          </a:xfrm>
          <a:prstGeom prst="rect">
            <a:avLst/>
          </a:prstGeom>
        </p:spPr>
        <p:txBody>
          <a:bodyPr wrap="square">
            <a:spAutoFit/>
          </a:bodyPr>
          <a:lstStyle/>
          <a:p>
            <a:r>
              <a:rPr lang="ru-RU" sz="2800" dirty="0" smtClean="0">
                <a:latin typeface="Monotype Corsiva" pitchFamily="66" charset="0"/>
              </a:rPr>
              <a:t>Суди о человеке по его труду</a:t>
            </a:r>
          </a:p>
        </p:txBody>
      </p:sp>
      <p:sp>
        <p:nvSpPr>
          <p:cNvPr id="8" name="Прямоугольник 7"/>
          <p:cNvSpPr/>
          <p:nvPr/>
        </p:nvSpPr>
        <p:spPr>
          <a:xfrm>
            <a:off x="2214546" y="4000504"/>
            <a:ext cx="4857784" cy="523220"/>
          </a:xfrm>
          <a:prstGeom prst="rect">
            <a:avLst/>
          </a:prstGeom>
        </p:spPr>
        <p:txBody>
          <a:bodyPr wrap="square">
            <a:spAutoFit/>
          </a:bodyPr>
          <a:lstStyle/>
          <a:p>
            <a:r>
              <a:rPr lang="ru-RU" sz="2800" dirty="0" smtClean="0">
                <a:latin typeface="Monotype Corsiva" pitchFamily="66" charset="0"/>
              </a:rPr>
              <a:t>Терпенье и труд все перетрут</a:t>
            </a:r>
          </a:p>
        </p:txBody>
      </p:sp>
      <p:pic>
        <p:nvPicPr>
          <p:cNvPr id="9" name="Рисунок 8" descr="mini_2.jpg"/>
          <p:cNvPicPr>
            <a:picLocks noChangeAspect="1"/>
          </p:cNvPicPr>
          <p:nvPr/>
        </p:nvPicPr>
        <p:blipFill>
          <a:blip r:embed="rId3" cstate="print">
            <a:clrChange>
              <a:clrFrom>
                <a:srgbClr val="FEFEFE"/>
              </a:clrFrom>
              <a:clrTo>
                <a:srgbClr val="FEFEFE">
                  <a:alpha val="0"/>
                </a:srgbClr>
              </a:clrTo>
            </a:clrChange>
          </a:blip>
          <a:stretch>
            <a:fillRect/>
          </a:stretch>
        </p:blipFill>
        <p:spPr>
          <a:xfrm>
            <a:off x="928662" y="4429132"/>
            <a:ext cx="3259797" cy="2428868"/>
          </a:xfrm>
          <a:prstGeom prst="rect">
            <a:avLst/>
          </a:prstGeom>
        </p:spPr>
      </p:pic>
      <p:pic>
        <p:nvPicPr>
          <p:cNvPr id="10" name="Рисунок 9" descr="_5_2.jpg"/>
          <p:cNvPicPr>
            <a:picLocks noChangeAspect="1"/>
          </p:cNvPicPr>
          <p:nvPr/>
        </p:nvPicPr>
        <p:blipFill>
          <a:blip r:embed="rId4" cstate="print">
            <a:clrChange>
              <a:clrFrom>
                <a:srgbClr val="FFFFFF"/>
              </a:clrFrom>
              <a:clrTo>
                <a:srgbClr val="FFFFFF">
                  <a:alpha val="0"/>
                </a:srgbClr>
              </a:clrTo>
            </a:clrChange>
          </a:blip>
          <a:stretch>
            <a:fillRect/>
          </a:stretch>
        </p:blipFill>
        <p:spPr>
          <a:xfrm>
            <a:off x="4429124" y="4429132"/>
            <a:ext cx="3906027" cy="2428868"/>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Дима\Desktop\сюжетно-ролевая игра\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Прямоугольник 2"/>
          <p:cNvSpPr/>
          <p:nvPr/>
        </p:nvSpPr>
        <p:spPr>
          <a:xfrm>
            <a:off x="2143108" y="214290"/>
            <a:ext cx="4643470" cy="584775"/>
          </a:xfrm>
          <a:prstGeom prst="rect">
            <a:avLst/>
          </a:prstGeom>
        </p:spPr>
        <p:txBody>
          <a:bodyPr wrap="square">
            <a:spAutoFit/>
          </a:bodyPr>
          <a:lstStyle/>
          <a:p>
            <a:pPr algn="ctr"/>
            <a:r>
              <a:rPr lang="ru-RU" sz="3200" b="1" dirty="0" smtClean="0">
                <a:latin typeface="Times New Roman" pitchFamily="18" charset="0"/>
                <a:ea typeface="Times New Roman" pitchFamily="18" charset="0"/>
                <a:cs typeface="Times New Roman" pitchFamily="18" charset="0"/>
              </a:rPr>
              <a:t>Самообслуживание</a:t>
            </a:r>
            <a:endParaRPr lang="ru-RU" sz="3200" dirty="0"/>
          </a:p>
        </p:txBody>
      </p:sp>
      <p:sp>
        <p:nvSpPr>
          <p:cNvPr id="4" name="TextBox 3"/>
          <p:cNvSpPr txBox="1"/>
          <p:nvPr/>
        </p:nvSpPr>
        <p:spPr>
          <a:xfrm>
            <a:off x="714348" y="714356"/>
            <a:ext cx="7500990" cy="954107"/>
          </a:xfrm>
          <a:prstGeom prst="rect">
            <a:avLst/>
          </a:prstGeom>
          <a:noFill/>
        </p:spPr>
        <p:txBody>
          <a:bodyPr wrap="square" rtlCol="0">
            <a:spAutoFit/>
          </a:bodyPr>
          <a:lstStyle/>
          <a:p>
            <a:pPr algn="ctr"/>
            <a:r>
              <a:rPr lang="ru-RU" sz="2800" b="1" i="1" dirty="0" smtClean="0">
                <a:latin typeface="Times New Roman" pitchFamily="18" charset="0"/>
                <a:ea typeface="Times New Roman" pitchFamily="18" charset="0"/>
                <a:cs typeface="Times New Roman" pitchFamily="18" charset="0"/>
              </a:rPr>
              <a:t>Игра-соревнование</a:t>
            </a:r>
          </a:p>
          <a:p>
            <a:pPr algn="ctr"/>
            <a:r>
              <a:rPr lang="ru-RU" sz="2800" b="1" i="1" dirty="0" smtClean="0">
                <a:latin typeface="Times New Roman" pitchFamily="18" charset="0"/>
                <a:ea typeface="Times New Roman" pitchFamily="18" charset="0"/>
                <a:cs typeface="Times New Roman" pitchFamily="18" charset="0"/>
              </a:rPr>
              <a:t>«Кто лучше заправит постель»</a:t>
            </a:r>
          </a:p>
        </p:txBody>
      </p:sp>
      <p:pic>
        <p:nvPicPr>
          <p:cNvPr id="2050" name="Picture 2" descr="C:\Users\Дима\Downloads\20180514_145349.jpg"/>
          <p:cNvPicPr>
            <a:picLocks noChangeAspect="1" noChangeArrowheads="1"/>
          </p:cNvPicPr>
          <p:nvPr/>
        </p:nvPicPr>
        <p:blipFill>
          <a:blip r:embed="rId3" cstate="print"/>
          <a:srcRect/>
          <a:stretch>
            <a:fillRect/>
          </a:stretch>
        </p:blipFill>
        <p:spPr bwMode="auto">
          <a:xfrm>
            <a:off x="214282" y="1714488"/>
            <a:ext cx="3500462" cy="4671053"/>
          </a:xfrm>
          <a:prstGeom prst="rect">
            <a:avLst/>
          </a:prstGeom>
          <a:noFill/>
        </p:spPr>
      </p:pic>
      <p:pic>
        <p:nvPicPr>
          <p:cNvPr id="2051" name="Picture 3" descr="C:\Users\Дима\Downloads\20180514_145552.jpg"/>
          <p:cNvPicPr>
            <a:picLocks noChangeAspect="1" noChangeArrowheads="1"/>
          </p:cNvPicPr>
          <p:nvPr/>
        </p:nvPicPr>
        <p:blipFill>
          <a:blip r:embed="rId4" cstate="print"/>
          <a:srcRect/>
          <a:stretch>
            <a:fillRect/>
          </a:stretch>
        </p:blipFill>
        <p:spPr bwMode="auto">
          <a:xfrm>
            <a:off x="2643174" y="1714488"/>
            <a:ext cx="3500462" cy="4671054"/>
          </a:xfrm>
          <a:prstGeom prst="rect">
            <a:avLst/>
          </a:prstGeom>
          <a:noFill/>
        </p:spPr>
      </p:pic>
      <p:pic>
        <p:nvPicPr>
          <p:cNvPr id="2052" name="Picture 4" descr="C:\Users\Дима\Downloads\20180514_145647.jpg"/>
          <p:cNvPicPr>
            <a:picLocks noChangeAspect="1" noChangeArrowheads="1"/>
          </p:cNvPicPr>
          <p:nvPr/>
        </p:nvPicPr>
        <p:blipFill>
          <a:blip r:embed="rId5" cstate="print"/>
          <a:srcRect/>
          <a:stretch>
            <a:fillRect/>
          </a:stretch>
        </p:blipFill>
        <p:spPr bwMode="auto">
          <a:xfrm>
            <a:off x="5500694" y="1714489"/>
            <a:ext cx="3497694" cy="466736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decel="50000" fill="hold">
                                          <p:stCondLst>
                                            <p:cond delay="0"/>
                                          </p:stCondLst>
                                        </p:cTn>
                                        <p:tgtEl>
                                          <p:spTgt spid="2050"/>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050"/>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050"/>
                                        </p:tgtEl>
                                        <p:attrNameLst>
                                          <p:attrName>ppt_w</p:attrName>
                                        </p:attrNameLst>
                                      </p:cBhvr>
                                      <p:tavLst>
                                        <p:tav tm="0">
                                          <p:val>
                                            <p:strVal val="#ppt_w*.05"/>
                                          </p:val>
                                        </p:tav>
                                        <p:tav tm="100000">
                                          <p:val>
                                            <p:strVal val="#ppt_w"/>
                                          </p:val>
                                        </p:tav>
                                      </p:tavLst>
                                    </p:anim>
                                    <p:anim calcmode="lin" valueType="num">
                                      <p:cBhvr>
                                        <p:cTn id="10" dur="1000" fill="hold"/>
                                        <p:tgtEl>
                                          <p:spTgt spid="2050"/>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050"/>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050"/>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050"/>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050"/>
                                        </p:tgtEl>
                                      </p:cBhvr>
                                    </p:animEffect>
                                  </p:childTnLst>
                                </p:cTn>
                              </p:par>
                            </p:childTnLst>
                          </p:cTn>
                        </p:par>
                        <p:par>
                          <p:cTn id="15" fill="hold">
                            <p:stCondLst>
                              <p:cond delay="1000"/>
                            </p:stCondLst>
                            <p:childTnLst>
                              <p:par>
                                <p:cTn id="16" presetID="25" presetClass="entr" presetSubtype="0" fill="hold" nodeType="afterEffect">
                                  <p:stCondLst>
                                    <p:cond delay="500"/>
                                  </p:stCondLst>
                                  <p:childTnLst>
                                    <p:set>
                                      <p:cBhvr>
                                        <p:cTn id="17" dur="1" fill="hold">
                                          <p:stCondLst>
                                            <p:cond delay="0"/>
                                          </p:stCondLst>
                                        </p:cTn>
                                        <p:tgtEl>
                                          <p:spTgt spid="2051"/>
                                        </p:tgtEl>
                                        <p:attrNameLst>
                                          <p:attrName>style.visibility</p:attrName>
                                        </p:attrNameLst>
                                      </p:cBhvr>
                                      <p:to>
                                        <p:strVal val="visible"/>
                                      </p:to>
                                    </p:set>
                                    <p:anim calcmode="lin" valueType="num">
                                      <p:cBhvr>
                                        <p:cTn id="18" dur="500" decel="50000" fill="hold">
                                          <p:stCondLst>
                                            <p:cond delay="0"/>
                                          </p:stCondLst>
                                        </p:cTn>
                                        <p:tgtEl>
                                          <p:spTgt spid="2051"/>
                                        </p:tgtEl>
                                        <p:attrNameLst>
                                          <p:attrName>style.rotation</p:attrName>
                                        </p:attrNameLst>
                                      </p:cBhvr>
                                      <p:tavLst>
                                        <p:tav tm="0">
                                          <p:val>
                                            <p:fltVal val="-90"/>
                                          </p:val>
                                        </p:tav>
                                        <p:tav tm="100000">
                                          <p:val>
                                            <p:fltVal val="0"/>
                                          </p:val>
                                        </p:tav>
                                      </p:tavLst>
                                    </p:anim>
                                    <p:anim calcmode="lin" valueType="num">
                                      <p:cBhvr>
                                        <p:cTn id="19" dur="500" decel="50000" fill="hold">
                                          <p:stCondLst>
                                            <p:cond delay="0"/>
                                          </p:stCondLst>
                                        </p:cTn>
                                        <p:tgtEl>
                                          <p:spTgt spid="2051"/>
                                        </p:tgtEl>
                                        <p:attrNameLst>
                                          <p:attrName>ppt_w</p:attrName>
                                        </p:attrNameLst>
                                      </p:cBhvr>
                                      <p:tavLst>
                                        <p:tav tm="0">
                                          <p:val>
                                            <p:strVal val="#ppt_w"/>
                                          </p:val>
                                        </p:tav>
                                        <p:tav tm="100000">
                                          <p:val>
                                            <p:strVal val="#ppt_w*.05"/>
                                          </p:val>
                                        </p:tav>
                                      </p:tavLst>
                                    </p:anim>
                                    <p:anim calcmode="lin" valueType="num">
                                      <p:cBhvr>
                                        <p:cTn id="20" dur="500" accel="50000" fill="hold">
                                          <p:stCondLst>
                                            <p:cond delay="500"/>
                                          </p:stCondLst>
                                        </p:cTn>
                                        <p:tgtEl>
                                          <p:spTgt spid="2051"/>
                                        </p:tgtEl>
                                        <p:attrNameLst>
                                          <p:attrName>ppt_w</p:attrName>
                                        </p:attrNameLst>
                                      </p:cBhvr>
                                      <p:tavLst>
                                        <p:tav tm="0">
                                          <p:val>
                                            <p:strVal val="#ppt_w*.05"/>
                                          </p:val>
                                        </p:tav>
                                        <p:tav tm="100000">
                                          <p:val>
                                            <p:strVal val="#ppt_w"/>
                                          </p:val>
                                        </p:tav>
                                      </p:tavLst>
                                    </p:anim>
                                    <p:anim calcmode="lin" valueType="num">
                                      <p:cBhvr>
                                        <p:cTn id="21" dur="1000" fill="hold"/>
                                        <p:tgtEl>
                                          <p:spTgt spid="2051"/>
                                        </p:tgtEl>
                                        <p:attrNameLst>
                                          <p:attrName>ppt_h</p:attrName>
                                        </p:attrNameLst>
                                      </p:cBhvr>
                                      <p:tavLst>
                                        <p:tav tm="0">
                                          <p:val>
                                            <p:strVal val="#ppt_h"/>
                                          </p:val>
                                        </p:tav>
                                        <p:tav tm="100000">
                                          <p:val>
                                            <p:strVal val="#ppt_h"/>
                                          </p:val>
                                        </p:tav>
                                      </p:tavLst>
                                    </p:anim>
                                    <p:anim calcmode="lin" valueType="num">
                                      <p:cBhvr>
                                        <p:cTn id="22" dur="500" decel="50000" fill="hold">
                                          <p:stCondLst>
                                            <p:cond delay="0"/>
                                          </p:stCondLst>
                                        </p:cTn>
                                        <p:tgtEl>
                                          <p:spTgt spid="2051"/>
                                        </p:tgtEl>
                                        <p:attrNameLst>
                                          <p:attrName>ppt_x</p:attrName>
                                        </p:attrNameLst>
                                      </p:cBhvr>
                                      <p:tavLst>
                                        <p:tav tm="0">
                                          <p:val>
                                            <p:strVal val="#ppt_x+.4"/>
                                          </p:val>
                                        </p:tav>
                                        <p:tav tm="100000">
                                          <p:val>
                                            <p:strVal val="#ppt_x"/>
                                          </p:val>
                                        </p:tav>
                                      </p:tavLst>
                                    </p:anim>
                                    <p:anim calcmode="lin" valueType="num">
                                      <p:cBhvr>
                                        <p:cTn id="23" dur="500" decel="50000" fill="hold">
                                          <p:stCondLst>
                                            <p:cond delay="0"/>
                                          </p:stCondLst>
                                        </p:cTn>
                                        <p:tgtEl>
                                          <p:spTgt spid="2051"/>
                                        </p:tgtEl>
                                        <p:attrNameLst>
                                          <p:attrName>ppt_y</p:attrName>
                                        </p:attrNameLst>
                                      </p:cBhvr>
                                      <p:tavLst>
                                        <p:tav tm="0">
                                          <p:val>
                                            <p:strVal val="#ppt_y-.2"/>
                                          </p:val>
                                        </p:tav>
                                        <p:tav tm="100000">
                                          <p:val>
                                            <p:strVal val="#ppt_y+.1"/>
                                          </p:val>
                                        </p:tav>
                                      </p:tavLst>
                                    </p:anim>
                                    <p:anim calcmode="lin" valueType="num">
                                      <p:cBhvr>
                                        <p:cTn id="24" dur="500" accel="50000" fill="hold">
                                          <p:stCondLst>
                                            <p:cond delay="500"/>
                                          </p:stCondLst>
                                        </p:cTn>
                                        <p:tgtEl>
                                          <p:spTgt spid="2051"/>
                                        </p:tgtEl>
                                        <p:attrNameLst>
                                          <p:attrName>ppt_y</p:attrName>
                                        </p:attrNameLst>
                                      </p:cBhvr>
                                      <p:tavLst>
                                        <p:tav tm="0">
                                          <p:val>
                                            <p:strVal val="#ppt_y+.1"/>
                                          </p:val>
                                        </p:tav>
                                        <p:tav tm="100000">
                                          <p:val>
                                            <p:strVal val="#ppt_y"/>
                                          </p:val>
                                        </p:tav>
                                      </p:tavLst>
                                    </p:anim>
                                    <p:animEffect transition="in" filter="fade">
                                      <p:cBhvr>
                                        <p:cTn id="25" dur="1000" decel="50000">
                                          <p:stCondLst>
                                            <p:cond delay="0"/>
                                          </p:stCondLst>
                                        </p:cTn>
                                        <p:tgtEl>
                                          <p:spTgt spid="2051"/>
                                        </p:tgtEl>
                                      </p:cBhvr>
                                    </p:animEffect>
                                  </p:childTnLst>
                                </p:cTn>
                              </p:par>
                            </p:childTnLst>
                          </p:cTn>
                        </p:par>
                        <p:par>
                          <p:cTn id="26" fill="hold">
                            <p:stCondLst>
                              <p:cond delay="2500"/>
                            </p:stCondLst>
                            <p:childTnLst>
                              <p:par>
                                <p:cTn id="27" presetID="25" presetClass="entr" presetSubtype="0" fill="hold" nodeType="afterEffect">
                                  <p:stCondLst>
                                    <p:cond delay="500"/>
                                  </p:stCondLst>
                                  <p:childTnLst>
                                    <p:set>
                                      <p:cBhvr>
                                        <p:cTn id="28" dur="1" fill="hold">
                                          <p:stCondLst>
                                            <p:cond delay="0"/>
                                          </p:stCondLst>
                                        </p:cTn>
                                        <p:tgtEl>
                                          <p:spTgt spid="2052"/>
                                        </p:tgtEl>
                                        <p:attrNameLst>
                                          <p:attrName>style.visibility</p:attrName>
                                        </p:attrNameLst>
                                      </p:cBhvr>
                                      <p:to>
                                        <p:strVal val="visible"/>
                                      </p:to>
                                    </p:set>
                                    <p:anim calcmode="lin" valueType="num">
                                      <p:cBhvr>
                                        <p:cTn id="29" dur="500" decel="50000" fill="hold">
                                          <p:stCondLst>
                                            <p:cond delay="0"/>
                                          </p:stCondLst>
                                        </p:cTn>
                                        <p:tgtEl>
                                          <p:spTgt spid="2052"/>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2052"/>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2052"/>
                                        </p:tgtEl>
                                        <p:attrNameLst>
                                          <p:attrName>ppt_w</p:attrName>
                                        </p:attrNameLst>
                                      </p:cBhvr>
                                      <p:tavLst>
                                        <p:tav tm="0">
                                          <p:val>
                                            <p:strVal val="#ppt_w*.05"/>
                                          </p:val>
                                        </p:tav>
                                        <p:tav tm="100000">
                                          <p:val>
                                            <p:strVal val="#ppt_w"/>
                                          </p:val>
                                        </p:tav>
                                      </p:tavLst>
                                    </p:anim>
                                    <p:anim calcmode="lin" valueType="num">
                                      <p:cBhvr>
                                        <p:cTn id="32" dur="1000" fill="hold"/>
                                        <p:tgtEl>
                                          <p:spTgt spid="2052"/>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2052"/>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2052"/>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2052"/>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Дима\Desktop\сюжетно-ролевая игра\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Прямоугольник 2"/>
          <p:cNvSpPr/>
          <p:nvPr/>
        </p:nvSpPr>
        <p:spPr>
          <a:xfrm>
            <a:off x="1428728" y="285728"/>
            <a:ext cx="6143668" cy="584775"/>
          </a:xfrm>
          <a:prstGeom prst="rect">
            <a:avLst/>
          </a:prstGeom>
        </p:spPr>
        <p:txBody>
          <a:bodyPr wrap="square">
            <a:spAutoFit/>
          </a:bodyPr>
          <a:lstStyle/>
          <a:p>
            <a:pPr algn="ctr"/>
            <a:r>
              <a:rPr lang="ru-RU" sz="3200" b="1" dirty="0" smtClean="0">
                <a:latin typeface="Times New Roman" pitchFamily="18" charset="0"/>
                <a:ea typeface="Times New Roman" pitchFamily="18" charset="0"/>
                <a:cs typeface="Times New Roman" pitchFamily="18" charset="0"/>
              </a:rPr>
              <a:t>Самообслуживание</a:t>
            </a:r>
            <a:endParaRPr lang="ru-RU" sz="3200" dirty="0"/>
          </a:p>
        </p:txBody>
      </p:sp>
      <p:sp>
        <p:nvSpPr>
          <p:cNvPr id="4" name="Прямоугольник 3"/>
          <p:cNvSpPr/>
          <p:nvPr/>
        </p:nvSpPr>
        <p:spPr>
          <a:xfrm>
            <a:off x="1071538" y="785795"/>
            <a:ext cx="7000924" cy="954107"/>
          </a:xfrm>
          <a:prstGeom prst="rect">
            <a:avLst/>
          </a:prstGeom>
        </p:spPr>
        <p:txBody>
          <a:bodyPr wrap="square">
            <a:spAutoFit/>
          </a:bodyPr>
          <a:lstStyle/>
          <a:p>
            <a:pPr algn="ctr"/>
            <a:r>
              <a:rPr lang="ru-RU" sz="2800" b="1" i="1" dirty="0" smtClean="0">
                <a:latin typeface="Times New Roman" pitchFamily="18" charset="0"/>
                <a:ea typeface="Times New Roman" pitchFamily="18" charset="0"/>
                <a:cs typeface="Times New Roman" pitchFamily="18" charset="0"/>
              </a:rPr>
              <a:t>Игра-соревнование</a:t>
            </a:r>
          </a:p>
          <a:p>
            <a:pPr algn="ctr"/>
            <a:r>
              <a:rPr lang="ru-RU" sz="2800" b="1" i="1" dirty="0" smtClean="0">
                <a:latin typeface="Times New Roman" pitchFamily="18" charset="0"/>
                <a:ea typeface="Times New Roman" pitchFamily="18" charset="0"/>
                <a:cs typeface="Times New Roman" pitchFamily="18" charset="0"/>
              </a:rPr>
              <a:t>«Кто быстрее завяжет шнурки»</a:t>
            </a:r>
          </a:p>
        </p:txBody>
      </p:sp>
      <p:pic>
        <p:nvPicPr>
          <p:cNvPr id="4098" name="Picture 2" descr="D:\детский сад\Новая папка (2)\20180515_092336.jpg"/>
          <p:cNvPicPr>
            <a:picLocks noChangeAspect="1" noChangeArrowheads="1"/>
          </p:cNvPicPr>
          <p:nvPr/>
        </p:nvPicPr>
        <p:blipFill>
          <a:blip r:embed="rId3" cstate="print"/>
          <a:srcRect/>
          <a:stretch>
            <a:fillRect/>
          </a:stretch>
        </p:blipFill>
        <p:spPr bwMode="auto">
          <a:xfrm>
            <a:off x="214282" y="1857364"/>
            <a:ext cx="5010150" cy="3757613"/>
          </a:xfrm>
          <a:prstGeom prst="rect">
            <a:avLst/>
          </a:prstGeom>
          <a:noFill/>
        </p:spPr>
      </p:pic>
      <p:pic>
        <p:nvPicPr>
          <p:cNvPr id="4099" name="Picture 3" descr="D:\детский сад\Новая папка (2)\20180515_092513.jpg"/>
          <p:cNvPicPr>
            <a:picLocks noChangeAspect="1" noChangeArrowheads="1"/>
          </p:cNvPicPr>
          <p:nvPr/>
        </p:nvPicPr>
        <p:blipFill>
          <a:blip r:embed="rId4" cstate="print"/>
          <a:srcRect/>
          <a:stretch>
            <a:fillRect/>
          </a:stretch>
        </p:blipFill>
        <p:spPr bwMode="auto">
          <a:xfrm>
            <a:off x="4071933" y="2571744"/>
            <a:ext cx="4953035" cy="3714776"/>
          </a:xfrm>
          <a:prstGeom prst="rect">
            <a:avLst/>
          </a:prstGeom>
          <a:noFill/>
        </p:spPr>
      </p:pic>
      <p:pic>
        <p:nvPicPr>
          <p:cNvPr id="4100" name="Picture 4" descr="D:\детский сад\Новая папка (2)\20180515_092435.jpg"/>
          <p:cNvPicPr>
            <a:picLocks noChangeAspect="1" noChangeArrowheads="1"/>
          </p:cNvPicPr>
          <p:nvPr/>
        </p:nvPicPr>
        <p:blipFill>
          <a:blip r:embed="rId5" cstate="print"/>
          <a:srcRect/>
          <a:stretch>
            <a:fillRect/>
          </a:stretch>
        </p:blipFill>
        <p:spPr bwMode="auto">
          <a:xfrm>
            <a:off x="500034" y="3214686"/>
            <a:ext cx="4574512" cy="343059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dissolve">
                                      <p:cBhvr>
                                        <p:cTn id="7" dur="500"/>
                                        <p:tgtEl>
                                          <p:spTgt spid="4098"/>
                                        </p:tgtEl>
                                      </p:cBhvr>
                                    </p:animEffect>
                                  </p:childTnLst>
                                </p:cTn>
                              </p:par>
                            </p:childTnLst>
                          </p:cTn>
                        </p:par>
                        <p:par>
                          <p:cTn id="8" fill="hold">
                            <p:stCondLst>
                              <p:cond delay="500"/>
                            </p:stCondLst>
                            <p:childTnLst>
                              <p:par>
                                <p:cTn id="9" presetID="9" presetClass="entr" presetSubtype="0" fill="hold" nodeType="afterEffect">
                                  <p:stCondLst>
                                    <p:cond delay="700"/>
                                  </p:stCondLst>
                                  <p:childTnLst>
                                    <p:set>
                                      <p:cBhvr>
                                        <p:cTn id="10" dur="1" fill="hold">
                                          <p:stCondLst>
                                            <p:cond delay="0"/>
                                          </p:stCondLst>
                                        </p:cTn>
                                        <p:tgtEl>
                                          <p:spTgt spid="4099"/>
                                        </p:tgtEl>
                                        <p:attrNameLst>
                                          <p:attrName>style.visibility</p:attrName>
                                        </p:attrNameLst>
                                      </p:cBhvr>
                                      <p:to>
                                        <p:strVal val="visible"/>
                                      </p:to>
                                    </p:set>
                                    <p:animEffect transition="in" filter="dissolve">
                                      <p:cBhvr>
                                        <p:cTn id="11" dur="500"/>
                                        <p:tgtEl>
                                          <p:spTgt spid="4099"/>
                                        </p:tgtEl>
                                      </p:cBhvr>
                                    </p:animEffect>
                                  </p:childTnLst>
                                </p:cTn>
                              </p:par>
                            </p:childTnLst>
                          </p:cTn>
                        </p:par>
                        <p:par>
                          <p:cTn id="12" fill="hold">
                            <p:stCondLst>
                              <p:cond delay="1700"/>
                            </p:stCondLst>
                            <p:childTnLst>
                              <p:par>
                                <p:cTn id="13" presetID="9" presetClass="entr" presetSubtype="0" fill="hold" nodeType="afterEffect">
                                  <p:stCondLst>
                                    <p:cond delay="700"/>
                                  </p:stCondLst>
                                  <p:childTnLst>
                                    <p:set>
                                      <p:cBhvr>
                                        <p:cTn id="14" dur="1" fill="hold">
                                          <p:stCondLst>
                                            <p:cond delay="0"/>
                                          </p:stCondLst>
                                        </p:cTn>
                                        <p:tgtEl>
                                          <p:spTgt spid="4100"/>
                                        </p:tgtEl>
                                        <p:attrNameLst>
                                          <p:attrName>style.visibility</p:attrName>
                                        </p:attrNameLst>
                                      </p:cBhvr>
                                      <p:to>
                                        <p:strVal val="visible"/>
                                      </p:to>
                                    </p:set>
                                    <p:animEffect transition="in" filter="dissolve">
                                      <p:cBhvr>
                                        <p:cTn id="15"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Дима\Desktop\сюжетно-ролевая игра\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Прямоугольник 2"/>
          <p:cNvSpPr/>
          <p:nvPr/>
        </p:nvSpPr>
        <p:spPr>
          <a:xfrm>
            <a:off x="1500167" y="214290"/>
            <a:ext cx="6143667" cy="584775"/>
          </a:xfrm>
          <a:prstGeom prst="rect">
            <a:avLst/>
          </a:prstGeom>
        </p:spPr>
        <p:txBody>
          <a:bodyPr wrap="square">
            <a:spAutoFit/>
          </a:bodyPr>
          <a:lstStyle/>
          <a:p>
            <a:pPr algn="ctr"/>
            <a:r>
              <a:rPr lang="ru-RU" sz="3200" b="1" dirty="0" smtClean="0">
                <a:latin typeface="Times New Roman" pitchFamily="18" charset="0"/>
                <a:cs typeface="Times New Roman" pitchFamily="18" charset="0"/>
              </a:rPr>
              <a:t>Хозяйственно-бытовой труд</a:t>
            </a:r>
            <a:endParaRPr lang="ru-RU" sz="3200" b="1" dirty="0">
              <a:latin typeface="Times New Roman" pitchFamily="18" charset="0"/>
              <a:cs typeface="Times New Roman" pitchFamily="18" charset="0"/>
            </a:endParaRPr>
          </a:p>
        </p:txBody>
      </p:sp>
      <p:sp>
        <p:nvSpPr>
          <p:cNvPr id="4" name="Прямоугольник 3"/>
          <p:cNvSpPr/>
          <p:nvPr/>
        </p:nvSpPr>
        <p:spPr>
          <a:xfrm>
            <a:off x="2285984" y="714356"/>
            <a:ext cx="4786346" cy="523220"/>
          </a:xfrm>
          <a:prstGeom prst="rect">
            <a:avLst/>
          </a:prstGeom>
        </p:spPr>
        <p:txBody>
          <a:bodyPr wrap="square">
            <a:spAutoFit/>
          </a:bodyPr>
          <a:lstStyle/>
          <a:p>
            <a:pPr algn="ctr"/>
            <a:r>
              <a:rPr lang="ru-RU" sz="2800" b="1" dirty="0" smtClean="0">
                <a:latin typeface="Times New Roman" pitchFamily="18" charset="0"/>
                <a:cs typeface="Times New Roman" pitchFamily="18" charset="0"/>
              </a:rPr>
              <a:t> </a:t>
            </a:r>
            <a:endParaRPr lang="ru-RU" sz="2800" b="1" i="1" dirty="0">
              <a:latin typeface="Times New Roman" pitchFamily="18" charset="0"/>
              <a:cs typeface="Times New Roman" pitchFamily="18" charset="0"/>
            </a:endParaRPr>
          </a:p>
        </p:txBody>
      </p:sp>
      <p:pic>
        <p:nvPicPr>
          <p:cNvPr id="26626" name="Picture 2" descr="D:\детский сад\20180504_094158.jpg"/>
          <p:cNvPicPr>
            <a:picLocks noChangeAspect="1" noChangeArrowheads="1"/>
          </p:cNvPicPr>
          <p:nvPr/>
        </p:nvPicPr>
        <p:blipFill>
          <a:blip r:embed="rId3" cstate="print"/>
          <a:srcRect/>
          <a:stretch>
            <a:fillRect/>
          </a:stretch>
        </p:blipFill>
        <p:spPr bwMode="auto">
          <a:xfrm rot="5400000">
            <a:off x="21428" y="1927490"/>
            <a:ext cx="4560384" cy="3420000"/>
          </a:xfrm>
          <a:prstGeom prst="rect">
            <a:avLst/>
          </a:prstGeom>
          <a:noFill/>
        </p:spPr>
      </p:pic>
      <p:pic>
        <p:nvPicPr>
          <p:cNvPr id="26627" name="Picture 3" descr="D:\детский сад\20180504_094217.jpg"/>
          <p:cNvPicPr>
            <a:picLocks noChangeAspect="1" noChangeArrowheads="1"/>
          </p:cNvPicPr>
          <p:nvPr/>
        </p:nvPicPr>
        <p:blipFill>
          <a:blip r:embed="rId4" cstate="print"/>
          <a:srcRect/>
          <a:stretch>
            <a:fillRect/>
          </a:stretch>
        </p:blipFill>
        <p:spPr bwMode="auto">
          <a:xfrm>
            <a:off x="4857753" y="1357297"/>
            <a:ext cx="3429023" cy="4572435"/>
          </a:xfrm>
          <a:prstGeom prst="rect">
            <a:avLst/>
          </a:prstGeom>
          <a:noFill/>
        </p:spPr>
      </p:pic>
      <p:pic>
        <p:nvPicPr>
          <p:cNvPr id="26628" name="Picture 4" descr="D:\детский сад\20180504_094232.jpg"/>
          <p:cNvPicPr>
            <a:picLocks noChangeAspect="1" noChangeArrowheads="1"/>
          </p:cNvPicPr>
          <p:nvPr/>
        </p:nvPicPr>
        <p:blipFill>
          <a:blip r:embed="rId5" cstate="print"/>
          <a:srcRect/>
          <a:stretch>
            <a:fillRect/>
          </a:stretch>
        </p:blipFill>
        <p:spPr bwMode="auto">
          <a:xfrm rot="5400000">
            <a:off x="1280" y="1927490"/>
            <a:ext cx="4560383" cy="3420000"/>
          </a:xfrm>
          <a:prstGeom prst="rect">
            <a:avLst/>
          </a:prstGeom>
          <a:noFill/>
        </p:spPr>
      </p:pic>
      <p:pic>
        <p:nvPicPr>
          <p:cNvPr id="26629" name="Picture 5" descr="D:\детский сад\20180504_094945.jpg"/>
          <p:cNvPicPr>
            <a:picLocks noChangeAspect="1" noChangeArrowheads="1"/>
          </p:cNvPicPr>
          <p:nvPr/>
        </p:nvPicPr>
        <p:blipFill>
          <a:blip r:embed="rId6" cstate="print"/>
          <a:srcRect/>
          <a:stretch>
            <a:fillRect/>
          </a:stretch>
        </p:blipFill>
        <p:spPr bwMode="auto">
          <a:xfrm rot="5400000">
            <a:off x="4287561" y="1927491"/>
            <a:ext cx="4560383" cy="3420000"/>
          </a:xfrm>
          <a:prstGeom prst="rect">
            <a:avLst/>
          </a:prstGeom>
          <a:noFill/>
        </p:spPr>
      </p:pic>
      <p:pic>
        <p:nvPicPr>
          <p:cNvPr id="26630" name="Picture 6" descr="D:\детский сад\20180504_095635.jpg"/>
          <p:cNvPicPr>
            <a:picLocks noChangeAspect="1" noChangeArrowheads="1"/>
          </p:cNvPicPr>
          <p:nvPr/>
        </p:nvPicPr>
        <p:blipFill>
          <a:blip r:embed="rId7" cstate="print"/>
          <a:srcRect/>
          <a:stretch>
            <a:fillRect/>
          </a:stretch>
        </p:blipFill>
        <p:spPr bwMode="auto">
          <a:xfrm rot="5400000">
            <a:off x="1281" y="1927489"/>
            <a:ext cx="4560382" cy="3420000"/>
          </a:xfrm>
          <a:prstGeom prst="rect">
            <a:avLst/>
          </a:prstGeom>
          <a:noFill/>
        </p:spPr>
      </p:pic>
      <p:pic>
        <p:nvPicPr>
          <p:cNvPr id="26631" name="Picture 7" descr="D:\детский сад\20180504_101614.jpg"/>
          <p:cNvPicPr>
            <a:picLocks noChangeAspect="1" noChangeArrowheads="1"/>
          </p:cNvPicPr>
          <p:nvPr/>
        </p:nvPicPr>
        <p:blipFill>
          <a:blip r:embed="rId8" cstate="print"/>
          <a:srcRect/>
          <a:stretch>
            <a:fillRect/>
          </a:stretch>
        </p:blipFill>
        <p:spPr bwMode="auto">
          <a:xfrm>
            <a:off x="1500165" y="1357298"/>
            <a:ext cx="6096554" cy="4572031"/>
          </a:xfrm>
          <a:prstGeom prst="rect">
            <a:avLst/>
          </a:prstGeom>
          <a:noFill/>
        </p:spPr>
      </p:pic>
      <p:sp>
        <p:nvSpPr>
          <p:cNvPr id="11" name="TextBox 10"/>
          <p:cNvSpPr txBox="1"/>
          <p:nvPr/>
        </p:nvSpPr>
        <p:spPr>
          <a:xfrm>
            <a:off x="1142976" y="5214950"/>
            <a:ext cx="6858048" cy="707886"/>
          </a:xfrm>
          <a:prstGeom prst="rect">
            <a:avLst/>
          </a:prstGeom>
          <a:noFill/>
        </p:spPr>
        <p:txBody>
          <a:bodyPr wrap="square" rtlCol="0">
            <a:spAutoFit/>
          </a:bodyPr>
          <a:lstStyle/>
          <a:p>
            <a:pPr algn="ctr"/>
            <a:r>
              <a:rPr lang="ru-RU" sz="4000" b="1" dirty="0" smtClean="0">
                <a:solidFill>
                  <a:srgbClr val="FFFF00"/>
                </a:solidFill>
                <a:latin typeface="Monotype Corsiva" pitchFamily="66" charset="0"/>
              </a:rPr>
              <a:t>Потрудились мы на славу!</a:t>
            </a:r>
            <a:endParaRPr lang="ru-RU" sz="4000" b="1" dirty="0">
              <a:solidFill>
                <a:srgbClr val="FFFF00"/>
              </a:solidFill>
              <a:latin typeface="Monotype Corsiva" pitchFamily="66" charset="0"/>
            </a:endParaRPr>
          </a:p>
        </p:txBody>
      </p:sp>
      <p:sp>
        <p:nvSpPr>
          <p:cNvPr id="12" name="Прямоугольник 11"/>
          <p:cNvSpPr/>
          <p:nvPr/>
        </p:nvSpPr>
        <p:spPr>
          <a:xfrm>
            <a:off x="1071538" y="6072206"/>
            <a:ext cx="6786610" cy="523220"/>
          </a:xfrm>
          <a:prstGeom prst="rect">
            <a:avLst/>
          </a:prstGeom>
        </p:spPr>
        <p:txBody>
          <a:bodyPr wrap="square">
            <a:spAutoFit/>
          </a:bodyPr>
          <a:lstStyle/>
          <a:p>
            <a:pPr algn="ctr"/>
            <a:r>
              <a:rPr lang="ru-RU" sz="2800" b="1" i="1" dirty="0" smtClean="0">
                <a:latin typeface="Times New Roman" pitchFamily="18" charset="0"/>
                <a:cs typeface="Times New Roman" pitchFamily="18" charset="0"/>
              </a:rPr>
              <a:t>Уборка групповой комнаты</a:t>
            </a:r>
            <a:endParaRPr lang="ru-RU" sz="2800" dirty="0"/>
          </a:p>
        </p:txBody>
      </p:sp>
      <p:sp>
        <p:nvSpPr>
          <p:cNvPr id="13" name="TextBox 12"/>
          <p:cNvSpPr txBox="1"/>
          <p:nvPr/>
        </p:nvSpPr>
        <p:spPr>
          <a:xfrm>
            <a:off x="1857356" y="785794"/>
            <a:ext cx="5712077" cy="523220"/>
          </a:xfrm>
          <a:prstGeom prst="rect">
            <a:avLst/>
          </a:prstGeom>
          <a:noFill/>
        </p:spPr>
        <p:txBody>
          <a:bodyPr wrap="square" rtlCol="0">
            <a:spAutoFit/>
          </a:bodyPr>
          <a:lstStyle/>
          <a:p>
            <a:pPr algn="ctr"/>
            <a:r>
              <a:rPr lang="ru-RU" sz="2800" b="1" i="1" dirty="0" smtClean="0">
                <a:latin typeface="Times New Roman" pitchFamily="18" charset="0"/>
                <a:cs typeface="Times New Roman" pitchFamily="18" charset="0"/>
              </a:rPr>
              <a:t>Акция «Игрушки любят чистоту»</a:t>
            </a:r>
            <a:endParaRPr lang="ru-RU" sz="2800" b="1" i="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300"/>
                                  </p:stCondLst>
                                  <p:childTnLst>
                                    <p:set>
                                      <p:cBhvr>
                                        <p:cTn id="6" dur="1" fill="hold">
                                          <p:stCondLst>
                                            <p:cond delay="0"/>
                                          </p:stCondLst>
                                        </p:cTn>
                                        <p:tgtEl>
                                          <p:spTgt spid="26628"/>
                                        </p:tgtEl>
                                        <p:attrNameLst>
                                          <p:attrName>style.visibility</p:attrName>
                                        </p:attrNameLst>
                                      </p:cBhvr>
                                      <p:to>
                                        <p:strVal val="visible"/>
                                      </p:to>
                                    </p:set>
                                    <p:animEffect transition="in" filter="fade">
                                      <p:cBhvr>
                                        <p:cTn id="7" dur="2000"/>
                                        <p:tgtEl>
                                          <p:spTgt spid="26628"/>
                                        </p:tgtEl>
                                      </p:cBhvr>
                                    </p:animEffect>
                                  </p:childTnLst>
                                </p:cTn>
                              </p:par>
                            </p:childTnLst>
                          </p:cTn>
                        </p:par>
                        <p:par>
                          <p:cTn id="8" fill="hold">
                            <p:stCondLst>
                              <p:cond delay="2300"/>
                            </p:stCondLst>
                            <p:childTnLst>
                              <p:par>
                                <p:cTn id="9" presetID="10" presetClass="entr" presetSubtype="0" fill="hold" nodeType="afterEffect">
                                  <p:stCondLst>
                                    <p:cond delay="300"/>
                                  </p:stCondLst>
                                  <p:childTnLst>
                                    <p:set>
                                      <p:cBhvr>
                                        <p:cTn id="10" dur="1" fill="hold">
                                          <p:stCondLst>
                                            <p:cond delay="0"/>
                                          </p:stCondLst>
                                        </p:cTn>
                                        <p:tgtEl>
                                          <p:spTgt spid="26629"/>
                                        </p:tgtEl>
                                        <p:attrNameLst>
                                          <p:attrName>style.visibility</p:attrName>
                                        </p:attrNameLst>
                                      </p:cBhvr>
                                      <p:to>
                                        <p:strVal val="visible"/>
                                      </p:to>
                                    </p:set>
                                    <p:animEffect transition="in" filter="fade">
                                      <p:cBhvr>
                                        <p:cTn id="11" dur="2000"/>
                                        <p:tgtEl>
                                          <p:spTgt spid="26629"/>
                                        </p:tgtEl>
                                      </p:cBhvr>
                                    </p:animEffect>
                                  </p:childTnLst>
                                </p:cTn>
                              </p:par>
                            </p:childTnLst>
                          </p:cTn>
                        </p:par>
                        <p:par>
                          <p:cTn id="12" fill="hold">
                            <p:stCondLst>
                              <p:cond delay="4600"/>
                            </p:stCondLst>
                            <p:childTnLst>
                              <p:par>
                                <p:cTn id="13" presetID="10" presetClass="entr" presetSubtype="0" fill="hold" nodeType="afterEffect">
                                  <p:stCondLst>
                                    <p:cond delay="300"/>
                                  </p:stCondLst>
                                  <p:childTnLst>
                                    <p:set>
                                      <p:cBhvr>
                                        <p:cTn id="14" dur="1" fill="hold">
                                          <p:stCondLst>
                                            <p:cond delay="0"/>
                                          </p:stCondLst>
                                        </p:cTn>
                                        <p:tgtEl>
                                          <p:spTgt spid="26630"/>
                                        </p:tgtEl>
                                        <p:attrNameLst>
                                          <p:attrName>style.visibility</p:attrName>
                                        </p:attrNameLst>
                                      </p:cBhvr>
                                      <p:to>
                                        <p:strVal val="visible"/>
                                      </p:to>
                                    </p:set>
                                    <p:animEffect transition="in" filter="fade">
                                      <p:cBhvr>
                                        <p:cTn id="15" dur="2000"/>
                                        <p:tgtEl>
                                          <p:spTgt spid="26630"/>
                                        </p:tgtEl>
                                      </p:cBhvr>
                                    </p:animEffect>
                                  </p:childTnLst>
                                </p:cTn>
                              </p:par>
                            </p:childTnLst>
                          </p:cTn>
                        </p:par>
                        <p:par>
                          <p:cTn id="16" fill="hold">
                            <p:stCondLst>
                              <p:cond delay="6900"/>
                            </p:stCondLst>
                            <p:childTnLst>
                              <p:par>
                                <p:cTn id="17" presetID="10" presetClass="entr" presetSubtype="0" fill="hold" nodeType="afterEffect">
                                  <p:stCondLst>
                                    <p:cond delay="300"/>
                                  </p:stCondLst>
                                  <p:childTnLst>
                                    <p:set>
                                      <p:cBhvr>
                                        <p:cTn id="18" dur="1" fill="hold">
                                          <p:stCondLst>
                                            <p:cond delay="0"/>
                                          </p:stCondLst>
                                        </p:cTn>
                                        <p:tgtEl>
                                          <p:spTgt spid="26631"/>
                                        </p:tgtEl>
                                        <p:attrNameLst>
                                          <p:attrName>style.visibility</p:attrName>
                                        </p:attrNameLst>
                                      </p:cBhvr>
                                      <p:to>
                                        <p:strVal val="visible"/>
                                      </p:to>
                                    </p:set>
                                    <p:animEffect transition="in" filter="fade">
                                      <p:cBhvr>
                                        <p:cTn id="19" dur="2000"/>
                                        <p:tgtEl>
                                          <p:spTgt spid="26631"/>
                                        </p:tgtEl>
                                      </p:cBhvr>
                                    </p:animEffect>
                                  </p:childTnLst>
                                </p:cTn>
                              </p:par>
                            </p:childTnLst>
                          </p:cTn>
                        </p:par>
                        <p:par>
                          <p:cTn id="20" fill="hold">
                            <p:stCondLst>
                              <p:cond delay="9200"/>
                            </p:stCondLst>
                            <p:childTnLst>
                              <p:par>
                                <p:cTn id="21" presetID="23" presetClass="entr" presetSubtype="16"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Дима\Desktop\сюжетно-ролевая игра\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Прямоугольник 2"/>
          <p:cNvSpPr/>
          <p:nvPr/>
        </p:nvSpPr>
        <p:spPr>
          <a:xfrm>
            <a:off x="2357422" y="142852"/>
            <a:ext cx="4572032" cy="584775"/>
          </a:xfrm>
          <a:prstGeom prst="rect">
            <a:avLst/>
          </a:prstGeom>
        </p:spPr>
        <p:txBody>
          <a:bodyPr wrap="square">
            <a:spAutoFit/>
          </a:bodyPr>
          <a:lstStyle/>
          <a:p>
            <a:pPr algn="ctr"/>
            <a:r>
              <a:rPr lang="ru-RU" sz="3200" b="1" dirty="0" smtClean="0">
                <a:latin typeface="Times New Roman" pitchFamily="18" charset="0"/>
                <a:ea typeface="Times New Roman" pitchFamily="18" charset="0"/>
                <a:cs typeface="Times New Roman" pitchFamily="18" charset="0"/>
              </a:rPr>
              <a:t>Актуальность</a:t>
            </a:r>
            <a:r>
              <a:rPr lang="ru-RU" b="1" dirty="0" smtClean="0">
                <a:latin typeface="Monotype Corsiva" pitchFamily="66" charset="0"/>
                <a:ea typeface="Times New Roman" pitchFamily="18" charset="0"/>
                <a:cs typeface="Times New Roman" pitchFamily="18" charset="0"/>
              </a:rPr>
              <a:t> </a:t>
            </a:r>
            <a:endParaRPr lang="ru-RU" dirty="0"/>
          </a:p>
        </p:txBody>
      </p:sp>
      <p:sp>
        <p:nvSpPr>
          <p:cNvPr id="4" name="Прямоугольник 3"/>
          <p:cNvSpPr/>
          <p:nvPr/>
        </p:nvSpPr>
        <p:spPr>
          <a:xfrm>
            <a:off x="785786" y="714356"/>
            <a:ext cx="7929618" cy="5940088"/>
          </a:xfrm>
          <a:prstGeom prst="rect">
            <a:avLst/>
          </a:prstGeom>
        </p:spPr>
        <p:txBody>
          <a:bodyPr wrap="square">
            <a:spAutoFit/>
          </a:bodyPr>
          <a:lstStyle/>
          <a:p>
            <a:r>
              <a:rPr lang="ru-RU" sz="2000" b="1" dirty="0" smtClean="0">
                <a:latin typeface="Monotype Corsiva" pitchFamily="66" charset="0"/>
              </a:rPr>
              <a:t>          Трудовое воспитание является одной из важнейших сторон воспитания подрастающего поколения. В детском саду трудовое воспитание заключается в ознакомлении детей с трудом взрослых, в приобщении детей к доступной им трудовой деятельности. В процессе ознакомления с трудом взрослых у детей формируется положительное отношение к их труду, бережное отношение к его результатам, стремление оказывать взрослым посильную помощь. Трудовая деятельность способствует повышению общего развития детей, расширению их интересов, проявлению простейших форм сотрудничества, формированию таких нравственных качеств как трудолюбие, самостоятельность, ответственность за порученное дело, чувство долга и т.д. В процессе труда активизируется физическая сила и умственная деятельность детей. </a:t>
            </a:r>
          </a:p>
          <a:p>
            <a:r>
              <a:rPr lang="ru-RU" sz="2000" b="1" dirty="0" smtClean="0">
                <a:latin typeface="Monotype Corsiva" pitchFamily="66" charset="0"/>
              </a:rPr>
              <a:t>        Мои наблюдения за воспитанниками показали, что не все дошкольники трудолюбивы, многие из них относятся скептически к трудовым поручениям взрослых и воспринимают их, как одну из форм наказания за провинность.. У дошкольников не сформированы нравственно-трудовые качества (настойчивость, целеустремленность, умение доводить начатое до логического завершения, уважение к труженикам и бережное отношение к результатам труда).  Дети не всегда могут договориться о выполнении того или иного поручения.</a:t>
            </a:r>
            <a:endParaRPr lang="ru-RU" sz="2000" b="1" dirty="0">
              <a:latin typeface="Monotype Corsiva" pitchFamily="66"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Дима\Desktop\сюжетно-ролевая игра\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Прямоугольник 4"/>
          <p:cNvSpPr/>
          <p:nvPr/>
        </p:nvSpPr>
        <p:spPr>
          <a:xfrm>
            <a:off x="1071538" y="285728"/>
            <a:ext cx="6858048" cy="584775"/>
          </a:xfrm>
          <a:prstGeom prst="rect">
            <a:avLst/>
          </a:prstGeom>
        </p:spPr>
        <p:txBody>
          <a:bodyPr wrap="square">
            <a:spAutoFit/>
          </a:bodyPr>
          <a:lstStyle/>
          <a:p>
            <a:pPr algn="ctr"/>
            <a:r>
              <a:rPr lang="ru-RU" sz="3200" b="1" dirty="0" smtClean="0">
                <a:latin typeface="Times New Roman" pitchFamily="18" charset="0"/>
                <a:cs typeface="Times New Roman" pitchFamily="18" charset="0"/>
              </a:rPr>
              <a:t>Хозяйственно-бытовой труд</a:t>
            </a:r>
            <a:endParaRPr lang="ru-RU" sz="3200" b="1" dirty="0">
              <a:latin typeface="Times New Roman" pitchFamily="18" charset="0"/>
              <a:cs typeface="Times New Roman" pitchFamily="18" charset="0"/>
            </a:endParaRPr>
          </a:p>
        </p:txBody>
      </p:sp>
      <p:sp>
        <p:nvSpPr>
          <p:cNvPr id="6" name="TextBox 5"/>
          <p:cNvSpPr txBox="1"/>
          <p:nvPr/>
        </p:nvSpPr>
        <p:spPr>
          <a:xfrm>
            <a:off x="2857488" y="857232"/>
            <a:ext cx="3500462" cy="523220"/>
          </a:xfrm>
          <a:prstGeom prst="rect">
            <a:avLst/>
          </a:prstGeom>
          <a:noFill/>
        </p:spPr>
        <p:txBody>
          <a:bodyPr wrap="square" rtlCol="0">
            <a:spAutoFit/>
          </a:bodyPr>
          <a:lstStyle/>
          <a:p>
            <a:pPr algn="ctr"/>
            <a:r>
              <a:rPr lang="ru-RU" sz="2800" b="1" i="1" dirty="0" smtClean="0">
                <a:latin typeface="Times New Roman" pitchFamily="18" charset="0"/>
                <a:cs typeface="Times New Roman" pitchFamily="18" charset="0"/>
              </a:rPr>
              <a:t>Уборка веранды</a:t>
            </a:r>
            <a:endParaRPr lang="ru-RU" sz="2800" b="1" i="1" dirty="0">
              <a:latin typeface="Times New Roman" pitchFamily="18" charset="0"/>
              <a:cs typeface="Times New Roman" pitchFamily="18" charset="0"/>
            </a:endParaRPr>
          </a:p>
        </p:txBody>
      </p:sp>
      <p:pic>
        <p:nvPicPr>
          <p:cNvPr id="10" name="Рисунок 9" descr="20180511_120946.jpg"/>
          <p:cNvPicPr>
            <a:picLocks noChangeAspect="1"/>
          </p:cNvPicPr>
          <p:nvPr/>
        </p:nvPicPr>
        <p:blipFill>
          <a:blip r:embed="rId3" cstate="print"/>
          <a:stretch>
            <a:fillRect/>
          </a:stretch>
        </p:blipFill>
        <p:spPr>
          <a:xfrm>
            <a:off x="303579" y="1428736"/>
            <a:ext cx="3912929" cy="5217238"/>
          </a:xfrm>
          <a:prstGeom prst="rect">
            <a:avLst/>
          </a:prstGeom>
        </p:spPr>
      </p:pic>
      <p:pic>
        <p:nvPicPr>
          <p:cNvPr id="11" name="Рисунок 10" descr="20180511_121149.jpg"/>
          <p:cNvPicPr>
            <a:picLocks noChangeAspect="1"/>
          </p:cNvPicPr>
          <p:nvPr/>
        </p:nvPicPr>
        <p:blipFill>
          <a:blip r:embed="rId4" cstate="print"/>
          <a:stretch>
            <a:fillRect/>
          </a:stretch>
        </p:blipFill>
        <p:spPr>
          <a:xfrm>
            <a:off x="4643439" y="1428737"/>
            <a:ext cx="3929089" cy="5238786"/>
          </a:xfrm>
          <a:prstGeom prst="rect">
            <a:avLst/>
          </a:prstGeom>
        </p:spPr>
      </p:pic>
      <p:pic>
        <p:nvPicPr>
          <p:cNvPr id="12" name="Рисунок 11" descr="20180511_121435.jpg"/>
          <p:cNvPicPr>
            <a:picLocks noChangeAspect="1"/>
          </p:cNvPicPr>
          <p:nvPr/>
        </p:nvPicPr>
        <p:blipFill>
          <a:blip r:embed="rId5" cstate="print"/>
          <a:stretch>
            <a:fillRect/>
          </a:stretch>
        </p:blipFill>
        <p:spPr>
          <a:xfrm>
            <a:off x="2571736" y="1428736"/>
            <a:ext cx="3911231" cy="52149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700"/>
                                  </p:stCondLst>
                                  <p:childTnLst>
                                    <p:set>
                                      <p:cBhvr>
                                        <p:cTn id="6" dur="1" fill="hold">
                                          <p:stCondLst>
                                            <p:cond delay="0"/>
                                          </p:stCondLst>
                                        </p:cTn>
                                        <p:tgtEl>
                                          <p:spTgt spid="12"/>
                                        </p:tgtEl>
                                        <p:attrNameLst>
                                          <p:attrName>style.visibility</p:attrName>
                                        </p:attrNameLst>
                                      </p:cBhvr>
                                      <p:to>
                                        <p:strVal val="visible"/>
                                      </p:to>
                                    </p:set>
                                    <p:animEffect transition="in" filter="box(out)">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Дима\Desktop\сюжетно-ролевая игра\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Прямоугольник 2"/>
          <p:cNvSpPr/>
          <p:nvPr/>
        </p:nvSpPr>
        <p:spPr>
          <a:xfrm>
            <a:off x="1071538" y="285728"/>
            <a:ext cx="6786610" cy="584775"/>
          </a:xfrm>
          <a:prstGeom prst="rect">
            <a:avLst/>
          </a:prstGeom>
        </p:spPr>
        <p:txBody>
          <a:bodyPr wrap="square">
            <a:spAutoFit/>
          </a:bodyPr>
          <a:lstStyle/>
          <a:p>
            <a:pPr algn="ctr"/>
            <a:r>
              <a:rPr lang="ru-RU" sz="3200" b="1" dirty="0" smtClean="0">
                <a:latin typeface="Times New Roman" pitchFamily="18" charset="0"/>
                <a:cs typeface="Times New Roman" pitchFamily="18" charset="0"/>
              </a:rPr>
              <a:t>Хозяйственно-бытовой труд</a:t>
            </a:r>
            <a:endParaRPr lang="ru-RU" sz="3200" b="1" dirty="0">
              <a:latin typeface="Times New Roman" pitchFamily="18" charset="0"/>
              <a:cs typeface="Times New Roman" pitchFamily="18" charset="0"/>
            </a:endParaRPr>
          </a:p>
        </p:txBody>
      </p:sp>
      <p:sp>
        <p:nvSpPr>
          <p:cNvPr id="4" name="Прямоугольник 3"/>
          <p:cNvSpPr/>
          <p:nvPr/>
        </p:nvSpPr>
        <p:spPr>
          <a:xfrm>
            <a:off x="1428728" y="857232"/>
            <a:ext cx="6286544" cy="523220"/>
          </a:xfrm>
          <a:prstGeom prst="rect">
            <a:avLst/>
          </a:prstGeom>
        </p:spPr>
        <p:txBody>
          <a:bodyPr wrap="square">
            <a:spAutoFit/>
          </a:bodyPr>
          <a:lstStyle/>
          <a:p>
            <a:pPr algn="ctr"/>
            <a:r>
              <a:rPr lang="ru-RU" sz="2800" b="1" i="1" dirty="0" smtClean="0">
                <a:latin typeface="Times New Roman" pitchFamily="18" charset="0"/>
                <a:cs typeface="Times New Roman" pitchFamily="18" charset="0"/>
              </a:rPr>
              <a:t>Уборка в шкафчиках для одежды</a:t>
            </a:r>
            <a:endParaRPr lang="ru-RU" sz="2800" i="1" dirty="0"/>
          </a:p>
        </p:txBody>
      </p:sp>
      <p:pic>
        <p:nvPicPr>
          <p:cNvPr id="2050" name="Picture 2" descr="C:\Users\Дима\Downloads\image-0-02-04-1237180db0e03c08e243e72e863c531630f2909c4a830ab7bcc36734460b5949-V.jpg"/>
          <p:cNvPicPr>
            <a:picLocks noChangeAspect="1" noChangeArrowheads="1"/>
          </p:cNvPicPr>
          <p:nvPr/>
        </p:nvPicPr>
        <p:blipFill>
          <a:blip r:embed="rId3" cstate="print"/>
          <a:srcRect/>
          <a:stretch>
            <a:fillRect/>
          </a:stretch>
        </p:blipFill>
        <p:spPr bwMode="auto">
          <a:xfrm>
            <a:off x="285719" y="1500174"/>
            <a:ext cx="2970000" cy="3960000"/>
          </a:xfrm>
          <a:prstGeom prst="rect">
            <a:avLst/>
          </a:prstGeom>
          <a:noFill/>
        </p:spPr>
      </p:pic>
      <p:pic>
        <p:nvPicPr>
          <p:cNvPr id="2051" name="Picture 3" descr="C:\Users\Дима\Downloads\image-0-02-04-3072acca0a2f3a77a4a8818322b5553f7a4114047a7624ce592f7f845eb33f5f-V.jpg"/>
          <p:cNvPicPr>
            <a:picLocks noChangeAspect="1" noChangeArrowheads="1"/>
          </p:cNvPicPr>
          <p:nvPr/>
        </p:nvPicPr>
        <p:blipFill>
          <a:blip r:embed="rId4" cstate="print"/>
          <a:srcRect/>
          <a:stretch>
            <a:fillRect/>
          </a:stretch>
        </p:blipFill>
        <p:spPr bwMode="auto">
          <a:xfrm>
            <a:off x="2214546" y="2428868"/>
            <a:ext cx="2970000" cy="3960000"/>
          </a:xfrm>
          <a:prstGeom prst="rect">
            <a:avLst/>
          </a:prstGeom>
          <a:noFill/>
        </p:spPr>
      </p:pic>
      <p:pic>
        <p:nvPicPr>
          <p:cNvPr id="2053" name="Picture 5" descr="C:\Users\Дима\Downloads\image-0-02-04-0490583f9cbd9f74594d5c2ec61c1f7d34e4a7f99999fb722a2c1d3d5dc7b4ef-V.jpg"/>
          <p:cNvPicPr>
            <a:picLocks noChangeAspect="1" noChangeArrowheads="1"/>
          </p:cNvPicPr>
          <p:nvPr/>
        </p:nvPicPr>
        <p:blipFill>
          <a:blip r:embed="rId5" cstate="print"/>
          <a:srcRect/>
          <a:stretch>
            <a:fillRect/>
          </a:stretch>
        </p:blipFill>
        <p:spPr bwMode="auto">
          <a:xfrm>
            <a:off x="4143372" y="1500174"/>
            <a:ext cx="2970001" cy="3960000"/>
          </a:xfrm>
          <a:prstGeom prst="rect">
            <a:avLst/>
          </a:prstGeom>
          <a:noFill/>
        </p:spPr>
      </p:pic>
      <p:pic>
        <p:nvPicPr>
          <p:cNvPr id="9" name="Picture 4" descr="C:\Users\Дима\Downloads\image-0-02-04-80985d4e7f33c37be0b0da84767dd3184b51e17c8935a872cd9a5d976add081a-V.jpg"/>
          <p:cNvPicPr>
            <a:picLocks noChangeAspect="1" noChangeArrowheads="1"/>
          </p:cNvPicPr>
          <p:nvPr/>
        </p:nvPicPr>
        <p:blipFill>
          <a:blip r:embed="rId6" cstate="print"/>
          <a:srcRect/>
          <a:stretch>
            <a:fillRect/>
          </a:stretch>
        </p:blipFill>
        <p:spPr bwMode="auto">
          <a:xfrm>
            <a:off x="5857884" y="2428868"/>
            <a:ext cx="2997001" cy="3996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500"/>
                                  </p:stCondLst>
                                  <p:childTnLst>
                                    <p:set>
                                      <p:cBhvr>
                                        <p:cTn id="12" dur="1" fill="hold">
                                          <p:stCondLst>
                                            <p:cond delay="0"/>
                                          </p:stCondLst>
                                        </p:cTn>
                                        <p:tgtEl>
                                          <p:spTgt spid="2051"/>
                                        </p:tgtEl>
                                        <p:attrNameLst>
                                          <p:attrName>style.visibility</p:attrName>
                                        </p:attrNameLst>
                                      </p:cBhvr>
                                      <p:to>
                                        <p:strVal val="visible"/>
                                      </p:to>
                                    </p:set>
                                    <p:animEffect transition="in" filter="fade">
                                      <p:cBhvr>
                                        <p:cTn id="13" dur="1000"/>
                                        <p:tgtEl>
                                          <p:spTgt spid="2051"/>
                                        </p:tgtEl>
                                      </p:cBhvr>
                                    </p:animEffect>
                                    <p:anim calcmode="lin" valueType="num">
                                      <p:cBhvr>
                                        <p:cTn id="14" dur="1000" fill="hold"/>
                                        <p:tgtEl>
                                          <p:spTgt spid="2051"/>
                                        </p:tgtEl>
                                        <p:attrNameLst>
                                          <p:attrName>ppt_x</p:attrName>
                                        </p:attrNameLst>
                                      </p:cBhvr>
                                      <p:tavLst>
                                        <p:tav tm="0">
                                          <p:val>
                                            <p:strVal val="#ppt_x"/>
                                          </p:val>
                                        </p:tav>
                                        <p:tav tm="100000">
                                          <p:val>
                                            <p:strVal val="#ppt_x"/>
                                          </p:val>
                                        </p:tav>
                                      </p:tavLst>
                                    </p:anim>
                                    <p:anim calcmode="lin" valueType="num">
                                      <p:cBhvr>
                                        <p:cTn id="15" dur="1000" fill="hold"/>
                                        <p:tgtEl>
                                          <p:spTgt spid="2051"/>
                                        </p:tgtEl>
                                        <p:attrNameLst>
                                          <p:attrName>ppt_y</p:attrName>
                                        </p:attrNameLst>
                                      </p:cBhvr>
                                      <p:tavLst>
                                        <p:tav tm="0">
                                          <p:val>
                                            <p:strVal val="#ppt_y-.1"/>
                                          </p:val>
                                        </p:tav>
                                        <p:tav tm="100000">
                                          <p:val>
                                            <p:strVal val="#ppt_y"/>
                                          </p:val>
                                        </p:tav>
                                      </p:tavLst>
                                    </p:anim>
                                  </p:childTnLst>
                                </p:cTn>
                              </p:par>
                            </p:childTnLst>
                          </p:cTn>
                        </p:par>
                        <p:par>
                          <p:cTn id="16" fill="hold">
                            <p:stCondLst>
                              <p:cond delay="2500"/>
                            </p:stCondLst>
                            <p:childTnLst>
                              <p:par>
                                <p:cTn id="17" presetID="47" presetClass="entr" presetSubtype="0" fill="hold" nodeType="afterEffect">
                                  <p:stCondLst>
                                    <p:cond delay="500"/>
                                  </p:stCondLst>
                                  <p:childTnLst>
                                    <p:set>
                                      <p:cBhvr>
                                        <p:cTn id="18" dur="1" fill="hold">
                                          <p:stCondLst>
                                            <p:cond delay="0"/>
                                          </p:stCondLst>
                                        </p:cTn>
                                        <p:tgtEl>
                                          <p:spTgt spid="2053"/>
                                        </p:tgtEl>
                                        <p:attrNameLst>
                                          <p:attrName>style.visibility</p:attrName>
                                        </p:attrNameLst>
                                      </p:cBhvr>
                                      <p:to>
                                        <p:strVal val="visible"/>
                                      </p:to>
                                    </p:set>
                                    <p:animEffect transition="in" filter="fade">
                                      <p:cBhvr>
                                        <p:cTn id="19" dur="1000"/>
                                        <p:tgtEl>
                                          <p:spTgt spid="2053"/>
                                        </p:tgtEl>
                                      </p:cBhvr>
                                    </p:animEffect>
                                    <p:anim calcmode="lin" valueType="num">
                                      <p:cBhvr>
                                        <p:cTn id="20" dur="1000" fill="hold"/>
                                        <p:tgtEl>
                                          <p:spTgt spid="2053"/>
                                        </p:tgtEl>
                                        <p:attrNameLst>
                                          <p:attrName>ppt_x</p:attrName>
                                        </p:attrNameLst>
                                      </p:cBhvr>
                                      <p:tavLst>
                                        <p:tav tm="0">
                                          <p:val>
                                            <p:strVal val="#ppt_x"/>
                                          </p:val>
                                        </p:tav>
                                        <p:tav tm="100000">
                                          <p:val>
                                            <p:strVal val="#ppt_x"/>
                                          </p:val>
                                        </p:tav>
                                      </p:tavLst>
                                    </p:anim>
                                    <p:anim calcmode="lin" valueType="num">
                                      <p:cBhvr>
                                        <p:cTn id="21" dur="1000" fill="hold"/>
                                        <p:tgtEl>
                                          <p:spTgt spid="2053"/>
                                        </p:tgtEl>
                                        <p:attrNameLst>
                                          <p:attrName>ppt_y</p:attrName>
                                        </p:attrNameLst>
                                      </p:cBhvr>
                                      <p:tavLst>
                                        <p:tav tm="0">
                                          <p:val>
                                            <p:strVal val="#ppt_y-.1"/>
                                          </p:val>
                                        </p:tav>
                                        <p:tav tm="100000">
                                          <p:val>
                                            <p:strVal val="#ppt_y"/>
                                          </p:val>
                                        </p:tav>
                                      </p:tavLst>
                                    </p:anim>
                                  </p:childTnLst>
                                </p:cTn>
                              </p:par>
                            </p:childTnLst>
                          </p:cTn>
                        </p:par>
                        <p:par>
                          <p:cTn id="22" fill="hold">
                            <p:stCondLst>
                              <p:cond delay="4000"/>
                            </p:stCondLst>
                            <p:childTnLst>
                              <p:par>
                                <p:cTn id="23" presetID="47" presetClass="entr" presetSubtype="0" fill="hold" nodeType="afterEffect">
                                  <p:stCondLst>
                                    <p:cond delay="50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Дима\Desktop\сюжетно-ролевая игра\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Прямоугольник 2"/>
          <p:cNvSpPr/>
          <p:nvPr/>
        </p:nvSpPr>
        <p:spPr>
          <a:xfrm>
            <a:off x="1214414" y="214290"/>
            <a:ext cx="6643734" cy="584775"/>
          </a:xfrm>
          <a:prstGeom prst="rect">
            <a:avLst/>
          </a:prstGeom>
        </p:spPr>
        <p:txBody>
          <a:bodyPr wrap="square">
            <a:spAutoFit/>
          </a:bodyPr>
          <a:lstStyle/>
          <a:p>
            <a:pPr algn="ctr"/>
            <a:r>
              <a:rPr lang="ru-RU" sz="3200" b="1" dirty="0" smtClean="0">
                <a:latin typeface="Times New Roman" pitchFamily="18" charset="0"/>
                <a:cs typeface="Times New Roman" pitchFamily="18" charset="0"/>
              </a:rPr>
              <a:t>Хозяйственно-бытовой труд</a:t>
            </a:r>
            <a:endParaRPr lang="ru-RU" sz="3200" b="1" dirty="0">
              <a:latin typeface="Times New Roman" pitchFamily="18" charset="0"/>
              <a:cs typeface="Times New Roman" pitchFamily="18" charset="0"/>
            </a:endParaRPr>
          </a:p>
        </p:txBody>
      </p:sp>
      <p:sp>
        <p:nvSpPr>
          <p:cNvPr id="4" name="TextBox 3"/>
          <p:cNvSpPr txBox="1"/>
          <p:nvPr/>
        </p:nvSpPr>
        <p:spPr>
          <a:xfrm>
            <a:off x="1000100" y="785794"/>
            <a:ext cx="7143800" cy="523220"/>
          </a:xfrm>
          <a:prstGeom prst="rect">
            <a:avLst/>
          </a:prstGeom>
          <a:noFill/>
        </p:spPr>
        <p:txBody>
          <a:bodyPr wrap="square" rtlCol="0">
            <a:spAutoFit/>
          </a:bodyPr>
          <a:lstStyle/>
          <a:p>
            <a:pPr algn="ctr"/>
            <a:r>
              <a:rPr lang="ru-RU" sz="2800" b="1" i="1" dirty="0" smtClean="0">
                <a:latin typeface="Times New Roman" pitchFamily="18" charset="0"/>
                <a:cs typeface="Times New Roman" pitchFamily="18" charset="0"/>
              </a:rPr>
              <a:t>Помощь младшему воспитателю </a:t>
            </a:r>
            <a:endParaRPr lang="ru-RU" sz="2800" b="1" i="1" dirty="0">
              <a:latin typeface="Times New Roman" pitchFamily="18" charset="0"/>
              <a:cs typeface="Times New Roman" pitchFamily="18" charset="0"/>
            </a:endParaRPr>
          </a:p>
        </p:txBody>
      </p:sp>
      <p:pic>
        <p:nvPicPr>
          <p:cNvPr id="27651" name="Picture 3" descr="D:\детский сад\20180510_122845.jpg"/>
          <p:cNvPicPr>
            <a:picLocks noChangeAspect="1" noChangeArrowheads="1"/>
          </p:cNvPicPr>
          <p:nvPr/>
        </p:nvPicPr>
        <p:blipFill>
          <a:blip r:embed="rId3" cstate="print"/>
          <a:srcRect/>
          <a:stretch>
            <a:fillRect/>
          </a:stretch>
        </p:blipFill>
        <p:spPr bwMode="auto">
          <a:xfrm rot="5400000">
            <a:off x="214089" y="2071870"/>
            <a:ext cx="4572415" cy="3429023"/>
          </a:xfrm>
          <a:prstGeom prst="rect">
            <a:avLst/>
          </a:prstGeom>
          <a:noFill/>
        </p:spPr>
      </p:pic>
      <p:pic>
        <p:nvPicPr>
          <p:cNvPr id="27652" name="Picture 4" descr="D:\детский сад\20180510_122822.jpg"/>
          <p:cNvPicPr>
            <a:picLocks noChangeAspect="1" noChangeArrowheads="1"/>
          </p:cNvPicPr>
          <p:nvPr/>
        </p:nvPicPr>
        <p:blipFill>
          <a:blip r:embed="rId4" cstate="print"/>
          <a:srcRect/>
          <a:stretch>
            <a:fillRect/>
          </a:stretch>
        </p:blipFill>
        <p:spPr bwMode="auto">
          <a:xfrm rot="5400000">
            <a:off x="4143372" y="2071678"/>
            <a:ext cx="4572031" cy="3429023"/>
          </a:xfrm>
          <a:prstGeom prst="rect">
            <a:avLst/>
          </a:prstGeom>
          <a:noFill/>
        </p:spPr>
      </p:pic>
      <p:pic>
        <p:nvPicPr>
          <p:cNvPr id="27650" name="Picture 2" descr="D:\детский сад\20180510_082756.jpg"/>
          <p:cNvPicPr>
            <a:picLocks noChangeAspect="1" noChangeArrowheads="1"/>
          </p:cNvPicPr>
          <p:nvPr/>
        </p:nvPicPr>
        <p:blipFill>
          <a:blip r:embed="rId5" cstate="print"/>
          <a:srcRect/>
          <a:stretch>
            <a:fillRect/>
          </a:stretch>
        </p:blipFill>
        <p:spPr bwMode="auto">
          <a:xfrm>
            <a:off x="1428728" y="1500174"/>
            <a:ext cx="6072230" cy="4554173"/>
          </a:xfrm>
          <a:prstGeom prst="rect">
            <a:avLst/>
          </a:prstGeom>
          <a:noFill/>
        </p:spPr>
      </p:pic>
      <p:sp>
        <p:nvSpPr>
          <p:cNvPr id="8" name="TextBox 7"/>
          <p:cNvSpPr txBox="1"/>
          <p:nvPr/>
        </p:nvSpPr>
        <p:spPr>
          <a:xfrm>
            <a:off x="785786" y="6143644"/>
            <a:ext cx="7286676" cy="523220"/>
          </a:xfrm>
          <a:prstGeom prst="rect">
            <a:avLst/>
          </a:prstGeom>
          <a:noFill/>
        </p:spPr>
        <p:txBody>
          <a:bodyPr wrap="square" rtlCol="0">
            <a:spAutoFit/>
          </a:bodyPr>
          <a:lstStyle/>
          <a:p>
            <a:pPr algn="ctr"/>
            <a:r>
              <a:rPr lang="ru-RU" sz="2800" b="1" i="1" dirty="0" smtClean="0">
                <a:latin typeface="Times New Roman" pitchFamily="18" charset="0"/>
                <a:cs typeface="Times New Roman" pitchFamily="18" charset="0"/>
              </a:rPr>
              <a:t>Дежурство по столовой</a:t>
            </a:r>
            <a:endParaRPr lang="ru-RU" sz="2800" b="1" i="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300"/>
                                  </p:stCondLst>
                                  <p:childTnLst>
                                    <p:set>
                                      <p:cBhvr>
                                        <p:cTn id="6" dur="1" fill="hold">
                                          <p:stCondLst>
                                            <p:cond delay="0"/>
                                          </p:stCondLst>
                                        </p:cTn>
                                        <p:tgtEl>
                                          <p:spTgt spid="27650"/>
                                        </p:tgtEl>
                                        <p:attrNameLst>
                                          <p:attrName>style.visibility</p:attrName>
                                        </p:attrNameLst>
                                      </p:cBhvr>
                                      <p:to>
                                        <p:strVal val="visible"/>
                                      </p:to>
                                    </p:set>
                                    <p:animEffect transition="in" filter="fade">
                                      <p:cBhvr>
                                        <p:cTn id="7" dur="2000"/>
                                        <p:tgtEl>
                                          <p:spTgt spid="276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Дима\Desktop\сюжетно-ролевая игра\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Прямоугольник 2"/>
          <p:cNvSpPr/>
          <p:nvPr/>
        </p:nvSpPr>
        <p:spPr>
          <a:xfrm>
            <a:off x="1500166" y="285728"/>
            <a:ext cx="6143667" cy="584775"/>
          </a:xfrm>
          <a:prstGeom prst="rect">
            <a:avLst/>
          </a:prstGeom>
        </p:spPr>
        <p:txBody>
          <a:bodyPr wrap="square">
            <a:spAutoFit/>
          </a:bodyPr>
          <a:lstStyle/>
          <a:p>
            <a:pPr algn="ctr"/>
            <a:r>
              <a:rPr lang="ru-RU" sz="3200" b="1" dirty="0" smtClean="0">
                <a:latin typeface="Times New Roman" pitchFamily="18" charset="0"/>
                <a:cs typeface="Times New Roman" pitchFamily="18" charset="0"/>
              </a:rPr>
              <a:t>Хозяйственно-бытовой труд</a:t>
            </a:r>
            <a:endParaRPr lang="ru-RU" sz="3200" b="1" dirty="0">
              <a:latin typeface="Times New Roman" pitchFamily="18" charset="0"/>
              <a:cs typeface="Times New Roman" pitchFamily="18" charset="0"/>
            </a:endParaRPr>
          </a:p>
        </p:txBody>
      </p:sp>
      <p:sp>
        <p:nvSpPr>
          <p:cNvPr id="4" name="TextBox 3"/>
          <p:cNvSpPr txBox="1"/>
          <p:nvPr/>
        </p:nvSpPr>
        <p:spPr>
          <a:xfrm>
            <a:off x="2428860" y="857232"/>
            <a:ext cx="4556247" cy="523220"/>
          </a:xfrm>
          <a:prstGeom prst="rect">
            <a:avLst/>
          </a:prstGeom>
          <a:noFill/>
        </p:spPr>
        <p:txBody>
          <a:bodyPr wrap="square" rtlCol="0">
            <a:spAutoFit/>
          </a:bodyPr>
          <a:lstStyle/>
          <a:p>
            <a:r>
              <a:rPr lang="ru-RU" sz="2800" b="1" i="1" dirty="0" smtClean="0">
                <a:latin typeface="Times New Roman" pitchFamily="18" charset="0"/>
                <a:cs typeface="Times New Roman" pitchFamily="18" charset="0"/>
              </a:rPr>
              <a:t>Стирка кукольной одежды</a:t>
            </a:r>
            <a:endParaRPr lang="ru-RU" sz="2800" b="1" i="1" dirty="0">
              <a:latin typeface="Times New Roman" pitchFamily="18" charset="0"/>
              <a:cs typeface="Times New Roman" pitchFamily="18" charset="0"/>
            </a:endParaRPr>
          </a:p>
        </p:txBody>
      </p:sp>
      <p:pic>
        <p:nvPicPr>
          <p:cNvPr id="1026" name="Picture 2" descr="D:\детский сад\Новая папка (2)\20180515_081951.jpg"/>
          <p:cNvPicPr>
            <a:picLocks noChangeAspect="1" noChangeArrowheads="1"/>
          </p:cNvPicPr>
          <p:nvPr/>
        </p:nvPicPr>
        <p:blipFill>
          <a:blip r:embed="rId3" cstate="print"/>
          <a:srcRect/>
          <a:stretch>
            <a:fillRect/>
          </a:stretch>
        </p:blipFill>
        <p:spPr bwMode="auto">
          <a:xfrm>
            <a:off x="428596" y="1571612"/>
            <a:ext cx="3536875" cy="4719643"/>
          </a:xfrm>
          <a:prstGeom prst="rect">
            <a:avLst/>
          </a:prstGeom>
          <a:noFill/>
        </p:spPr>
      </p:pic>
      <p:pic>
        <p:nvPicPr>
          <p:cNvPr id="1027" name="Picture 3" descr="D:\детский сад\Новая папка (2)\20180515_082040.jpg"/>
          <p:cNvPicPr>
            <a:picLocks noChangeAspect="1" noChangeArrowheads="1"/>
          </p:cNvPicPr>
          <p:nvPr/>
        </p:nvPicPr>
        <p:blipFill>
          <a:blip r:embed="rId4" cstate="print"/>
          <a:srcRect/>
          <a:stretch>
            <a:fillRect/>
          </a:stretch>
        </p:blipFill>
        <p:spPr bwMode="auto">
          <a:xfrm>
            <a:off x="2857488" y="1571612"/>
            <a:ext cx="5035550" cy="3773487"/>
          </a:xfrm>
          <a:prstGeom prst="rect">
            <a:avLst/>
          </a:prstGeom>
          <a:noFill/>
        </p:spPr>
      </p:pic>
      <p:pic>
        <p:nvPicPr>
          <p:cNvPr id="1028" name="Picture 4" descr="D:\детский сад\Новая папка (2)\20180515_082335.jpg"/>
          <p:cNvPicPr>
            <a:picLocks noChangeAspect="1" noChangeArrowheads="1"/>
          </p:cNvPicPr>
          <p:nvPr/>
        </p:nvPicPr>
        <p:blipFill>
          <a:blip r:embed="rId5" cstate="print"/>
          <a:srcRect/>
          <a:stretch>
            <a:fillRect/>
          </a:stretch>
        </p:blipFill>
        <p:spPr bwMode="auto">
          <a:xfrm>
            <a:off x="3571868" y="2786058"/>
            <a:ext cx="5035550" cy="377348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0" fill="hold" nodeType="afterEffect">
                                  <p:stCondLst>
                                    <p:cond delay="500"/>
                                  </p:stCondLst>
                                  <p:childTnLst>
                                    <p:set>
                                      <p:cBhvr>
                                        <p:cTn id="11" dur="1" fill="hold">
                                          <p:stCondLst>
                                            <p:cond delay="0"/>
                                          </p:stCondLst>
                                        </p:cTn>
                                        <p:tgtEl>
                                          <p:spTgt spid="1027"/>
                                        </p:tgtEl>
                                        <p:attrNameLst>
                                          <p:attrName>style.visibility</p:attrName>
                                        </p:attrNameLst>
                                      </p:cBhvr>
                                      <p:to>
                                        <p:strVal val="visible"/>
                                      </p:to>
                                    </p:set>
                                    <p:anim calcmode="lin" valueType="num">
                                      <p:cBhvr>
                                        <p:cTn id="12" dur="500" fill="hold"/>
                                        <p:tgtEl>
                                          <p:spTgt spid="1027"/>
                                        </p:tgtEl>
                                        <p:attrNameLst>
                                          <p:attrName>ppt_w</p:attrName>
                                        </p:attrNameLst>
                                      </p:cBhvr>
                                      <p:tavLst>
                                        <p:tav tm="0">
                                          <p:val>
                                            <p:fltVal val="0"/>
                                          </p:val>
                                        </p:tav>
                                        <p:tav tm="100000">
                                          <p:val>
                                            <p:strVal val="#ppt_w"/>
                                          </p:val>
                                        </p:tav>
                                      </p:tavLst>
                                    </p:anim>
                                    <p:anim calcmode="lin" valueType="num">
                                      <p:cBhvr>
                                        <p:cTn id="13" dur="500" fill="hold"/>
                                        <p:tgtEl>
                                          <p:spTgt spid="1027"/>
                                        </p:tgtEl>
                                        <p:attrNameLst>
                                          <p:attrName>ppt_h</p:attrName>
                                        </p:attrNameLst>
                                      </p:cBhvr>
                                      <p:tavLst>
                                        <p:tav tm="0">
                                          <p:val>
                                            <p:strVal val="#ppt_h"/>
                                          </p:val>
                                        </p:tav>
                                        <p:tav tm="100000">
                                          <p:val>
                                            <p:strVal val="#ppt_h"/>
                                          </p:val>
                                        </p:tav>
                                      </p:tavLst>
                                    </p:anim>
                                  </p:childTnLst>
                                </p:cTn>
                              </p:par>
                            </p:childTnLst>
                          </p:cTn>
                        </p:par>
                        <p:par>
                          <p:cTn id="14" fill="hold">
                            <p:stCondLst>
                              <p:cond delay="1500"/>
                            </p:stCondLst>
                            <p:childTnLst>
                              <p:par>
                                <p:cTn id="15" presetID="17" presetClass="entr" presetSubtype="10" fill="hold" nodeType="afterEffect">
                                  <p:stCondLst>
                                    <p:cond delay="500"/>
                                  </p:stCondLst>
                                  <p:childTnLst>
                                    <p:set>
                                      <p:cBhvr>
                                        <p:cTn id="16" dur="1" fill="hold">
                                          <p:stCondLst>
                                            <p:cond delay="0"/>
                                          </p:stCondLst>
                                        </p:cTn>
                                        <p:tgtEl>
                                          <p:spTgt spid="1028"/>
                                        </p:tgtEl>
                                        <p:attrNameLst>
                                          <p:attrName>style.visibility</p:attrName>
                                        </p:attrNameLst>
                                      </p:cBhvr>
                                      <p:to>
                                        <p:strVal val="visible"/>
                                      </p:to>
                                    </p:set>
                                    <p:anim calcmode="lin" valueType="num">
                                      <p:cBhvr>
                                        <p:cTn id="17" dur="500" fill="hold"/>
                                        <p:tgtEl>
                                          <p:spTgt spid="1028"/>
                                        </p:tgtEl>
                                        <p:attrNameLst>
                                          <p:attrName>ppt_w</p:attrName>
                                        </p:attrNameLst>
                                      </p:cBhvr>
                                      <p:tavLst>
                                        <p:tav tm="0">
                                          <p:val>
                                            <p:fltVal val="0"/>
                                          </p:val>
                                        </p:tav>
                                        <p:tav tm="100000">
                                          <p:val>
                                            <p:strVal val="#ppt_w"/>
                                          </p:val>
                                        </p:tav>
                                      </p:tavLst>
                                    </p:anim>
                                    <p:anim calcmode="lin" valueType="num">
                                      <p:cBhvr>
                                        <p:cTn id="18" dur="500" fill="hold"/>
                                        <p:tgtEl>
                                          <p:spTgt spid="102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Дима\Desktop\сюжетно-ролевая игра\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Прямоугольник 2"/>
          <p:cNvSpPr/>
          <p:nvPr/>
        </p:nvSpPr>
        <p:spPr>
          <a:xfrm>
            <a:off x="1071538" y="214290"/>
            <a:ext cx="6929486" cy="584775"/>
          </a:xfrm>
          <a:prstGeom prst="rect">
            <a:avLst/>
          </a:prstGeom>
        </p:spPr>
        <p:txBody>
          <a:bodyPr wrap="square">
            <a:spAutoFit/>
          </a:bodyPr>
          <a:lstStyle/>
          <a:p>
            <a:pPr algn="ctr"/>
            <a:r>
              <a:rPr lang="ru-RU" sz="3200" b="1" dirty="0" smtClean="0">
                <a:latin typeface="Times New Roman" pitchFamily="18" charset="0"/>
                <a:cs typeface="Times New Roman" pitchFamily="18" charset="0"/>
              </a:rPr>
              <a:t>Хозяйственно-бытовой труд</a:t>
            </a:r>
            <a:endParaRPr lang="ru-RU" sz="3200" b="1" dirty="0">
              <a:latin typeface="Times New Roman" pitchFamily="18" charset="0"/>
              <a:cs typeface="Times New Roman" pitchFamily="18" charset="0"/>
            </a:endParaRPr>
          </a:p>
        </p:txBody>
      </p:sp>
      <p:sp>
        <p:nvSpPr>
          <p:cNvPr id="4" name="TextBox 3"/>
          <p:cNvSpPr txBox="1"/>
          <p:nvPr/>
        </p:nvSpPr>
        <p:spPr>
          <a:xfrm>
            <a:off x="1214414" y="785795"/>
            <a:ext cx="6858048" cy="954107"/>
          </a:xfrm>
          <a:prstGeom prst="rect">
            <a:avLst/>
          </a:prstGeom>
          <a:noFill/>
        </p:spPr>
        <p:txBody>
          <a:bodyPr wrap="square" rtlCol="0">
            <a:spAutoFit/>
          </a:bodyPr>
          <a:lstStyle/>
          <a:p>
            <a:pPr algn="ctr"/>
            <a:r>
              <a:rPr lang="ru-RU" sz="2800" b="1" i="1" dirty="0" smtClean="0">
                <a:latin typeface="Times New Roman" pitchFamily="18" charset="0"/>
                <a:cs typeface="Times New Roman" pitchFamily="18" charset="0"/>
              </a:rPr>
              <a:t>Уборка снега, сооружение снежных построек</a:t>
            </a:r>
            <a:endParaRPr lang="ru-RU" sz="2800" b="1" i="1" dirty="0">
              <a:latin typeface="Times New Roman" pitchFamily="18" charset="0"/>
              <a:cs typeface="Times New Roman" pitchFamily="18" charset="0"/>
            </a:endParaRPr>
          </a:p>
        </p:txBody>
      </p:sp>
      <p:pic>
        <p:nvPicPr>
          <p:cNvPr id="30722" name="Picture 2" descr="D:\детский сад\20180119_114344.jpg"/>
          <p:cNvPicPr>
            <a:picLocks noChangeAspect="1" noChangeArrowheads="1"/>
          </p:cNvPicPr>
          <p:nvPr/>
        </p:nvPicPr>
        <p:blipFill>
          <a:blip r:embed="rId3" cstate="print"/>
          <a:srcRect/>
          <a:stretch>
            <a:fillRect/>
          </a:stretch>
        </p:blipFill>
        <p:spPr bwMode="auto">
          <a:xfrm>
            <a:off x="1428728" y="1714488"/>
            <a:ext cx="6381795" cy="4786346"/>
          </a:xfrm>
          <a:prstGeom prst="rect">
            <a:avLst/>
          </a:prstGeom>
          <a:noFill/>
        </p:spPr>
      </p:pic>
      <p:pic>
        <p:nvPicPr>
          <p:cNvPr id="30723" name="Picture 3" descr="D:\детский сад\20180119_114755.jpg"/>
          <p:cNvPicPr>
            <a:picLocks noChangeAspect="1" noChangeArrowheads="1"/>
          </p:cNvPicPr>
          <p:nvPr/>
        </p:nvPicPr>
        <p:blipFill>
          <a:blip r:embed="rId4" cstate="print"/>
          <a:srcRect/>
          <a:stretch>
            <a:fillRect/>
          </a:stretch>
        </p:blipFill>
        <p:spPr bwMode="auto">
          <a:xfrm>
            <a:off x="1428728" y="1714488"/>
            <a:ext cx="6381794" cy="478634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800"/>
                                  </p:stCondLst>
                                  <p:childTnLst>
                                    <p:set>
                                      <p:cBhvr>
                                        <p:cTn id="6" dur="1" fill="hold">
                                          <p:stCondLst>
                                            <p:cond delay="0"/>
                                          </p:stCondLst>
                                        </p:cTn>
                                        <p:tgtEl>
                                          <p:spTgt spid="30723"/>
                                        </p:tgtEl>
                                        <p:attrNameLst>
                                          <p:attrName>style.visibility</p:attrName>
                                        </p:attrNameLst>
                                      </p:cBhvr>
                                      <p:to>
                                        <p:strVal val="visible"/>
                                      </p:to>
                                    </p:set>
                                    <p:animEffect transition="in" filter="dissolve">
                                      <p:cBhvr>
                                        <p:cTn id="7" dur="1000"/>
                                        <p:tgtEl>
                                          <p:spTgt spid="307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Дима\Desktop\сюжетно-ролевая игра\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Прямоугольник 2"/>
          <p:cNvSpPr/>
          <p:nvPr/>
        </p:nvSpPr>
        <p:spPr>
          <a:xfrm>
            <a:off x="1285852" y="214291"/>
            <a:ext cx="6572295" cy="584775"/>
          </a:xfrm>
          <a:prstGeom prst="rect">
            <a:avLst/>
          </a:prstGeom>
        </p:spPr>
        <p:txBody>
          <a:bodyPr wrap="square">
            <a:spAutoFit/>
          </a:bodyPr>
          <a:lstStyle/>
          <a:p>
            <a:pPr algn="ctr"/>
            <a:r>
              <a:rPr lang="ru-RU" sz="3200" b="1" dirty="0" smtClean="0">
                <a:latin typeface="Times New Roman" pitchFamily="18" charset="0"/>
                <a:cs typeface="Times New Roman" pitchFamily="18" charset="0"/>
              </a:rPr>
              <a:t>Хозяйственно-бытовой труд</a:t>
            </a:r>
            <a:endParaRPr lang="ru-RU" sz="3200" b="1" dirty="0">
              <a:latin typeface="Times New Roman" pitchFamily="18" charset="0"/>
              <a:cs typeface="Times New Roman" pitchFamily="18" charset="0"/>
            </a:endParaRPr>
          </a:p>
        </p:txBody>
      </p:sp>
      <p:sp>
        <p:nvSpPr>
          <p:cNvPr id="4" name="TextBox 3"/>
          <p:cNvSpPr txBox="1"/>
          <p:nvPr/>
        </p:nvSpPr>
        <p:spPr>
          <a:xfrm>
            <a:off x="785786" y="785794"/>
            <a:ext cx="7715304" cy="523220"/>
          </a:xfrm>
          <a:prstGeom prst="rect">
            <a:avLst/>
          </a:prstGeom>
          <a:noFill/>
        </p:spPr>
        <p:txBody>
          <a:bodyPr wrap="square" rtlCol="0">
            <a:spAutoFit/>
          </a:bodyPr>
          <a:lstStyle/>
          <a:p>
            <a:pPr algn="ctr"/>
            <a:r>
              <a:rPr lang="ru-RU" sz="2800" b="1" i="1" dirty="0" smtClean="0">
                <a:latin typeface="Times New Roman" pitchFamily="18" charset="0"/>
                <a:cs typeface="Times New Roman" pitchFamily="18" charset="0"/>
              </a:rPr>
              <a:t>Участие в акции «Эстафета добрых дел»</a:t>
            </a:r>
            <a:endParaRPr lang="ru-RU" sz="2800" b="1" i="1" dirty="0">
              <a:latin typeface="Times New Roman" pitchFamily="18" charset="0"/>
              <a:cs typeface="Times New Roman" pitchFamily="18" charset="0"/>
            </a:endParaRPr>
          </a:p>
        </p:txBody>
      </p:sp>
      <p:pic>
        <p:nvPicPr>
          <p:cNvPr id="5" name="Рисунок 4" descr="20170919_114932.jpg"/>
          <p:cNvPicPr>
            <a:picLocks noChangeAspect="1"/>
          </p:cNvPicPr>
          <p:nvPr/>
        </p:nvPicPr>
        <p:blipFill>
          <a:blip r:embed="rId3" cstate="print"/>
          <a:stretch>
            <a:fillRect/>
          </a:stretch>
        </p:blipFill>
        <p:spPr>
          <a:xfrm>
            <a:off x="571472" y="1357298"/>
            <a:ext cx="3482603" cy="4643470"/>
          </a:xfrm>
          <a:prstGeom prst="rect">
            <a:avLst/>
          </a:prstGeom>
        </p:spPr>
      </p:pic>
      <p:pic>
        <p:nvPicPr>
          <p:cNvPr id="6" name="Рисунок 5" descr="20170919_114435.jpg"/>
          <p:cNvPicPr>
            <a:picLocks noChangeAspect="1"/>
          </p:cNvPicPr>
          <p:nvPr/>
        </p:nvPicPr>
        <p:blipFill>
          <a:blip r:embed="rId4" cstate="print"/>
          <a:stretch>
            <a:fillRect/>
          </a:stretch>
        </p:blipFill>
        <p:spPr>
          <a:xfrm>
            <a:off x="5357818" y="1357296"/>
            <a:ext cx="3500462" cy="4667283"/>
          </a:xfrm>
          <a:prstGeom prst="rect">
            <a:avLst/>
          </a:prstGeom>
        </p:spPr>
      </p:pic>
      <p:pic>
        <p:nvPicPr>
          <p:cNvPr id="7" name="Рисунок 6" descr="20170919_115422.jpg"/>
          <p:cNvPicPr>
            <a:picLocks noChangeAspect="1"/>
          </p:cNvPicPr>
          <p:nvPr/>
        </p:nvPicPr>
        <p:blipFill>
          <a:blip r:embed="rId5" cstate="print"/>
          <a:stretch>
            <a:fillRect/>
          </a:stretch>
        </p:blipFill>
        <p:spPr>
          <a:xfrm>
            <a:off x="2571736" y="1357298"/>
            <a:ext cx="3482603" cy="4643470"/>
          </a:xfrm>
          <a:prstGeom prst="rect">
            <a:avLst/>
          </a:prstGeom>
        </p:spPr>
      </p:pic>
      <p:sp>
        <p:nvSpPr>
          <p:cNvPr id="8" name="Прямоугольник 7"/>
          <p:cNvSpPr/>
          <p:nvPr/>
        </p:nvSpPr>
        <p:spPr>
          <a:xfrm>
            <a:off x="2357423" y="6000768"/>
            <a:ext cx="4214842" cy="523220"/>
          </a:xfrm>
          <a:prstGeom prst="rect">
            <a:avLst/>
          </a:prstGeom>
        </p:spPr>
        <p:txBody>
          <a:bodyPr wrap="square">
            <a:spAutoFit/>
          </a:bodyPr>
          <a:lstStyle/>
          <a:p>
            <a:pPr algn="ctr"/>
            <a:r>
              <a:rPr lang="ru-RU" sz="2800" b="1" i="1" dirty="0" smtClean="0">
                <a:latin typeface="Times New Roman" pitchFamily="18" charset="0"/>
                <a:cs typeface="Times New Roman" pitchFamily="18" charset="0"/>
              </a:rPr>
              <a:t>Уборка листвы</a:t>
            </a:r>
            <a:endParaRPr lang="ru-RU"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Дима\Desktop\сюжетно-ролевая игра\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Прямоугольник 2"/>
          <p:cNvSpPr/>
          <p:nvPr/>
        </p:nvSpPr>
        <p:spPr>
          <a:xfrm>
            <a:off x="1142977" y="214290"/>
            <a:ext cx="6643734" cy="584775"/>
          </a:xfrm>
          <a:prstGeom prst="rect">
            <a:avLst/>
          </a:prstGeom>
        </p:spPr>
        <p:txBody>
          <a:bodyPr wrap="square">
            <a:spAutoFit/>
          </a:bodyPr>
          <a:lstStyle/>
          <a:p>
            <a:pPr algn="ctr"/>
            <a:r>
              <a:rPr lang="ru-RU" sz="3200" b="1" dirty="0" smtClean="0">
                <a:latin typeface="Times New Roman" pitchFamily="18" charset="0"/>
                <a:cs typeface="Times New Roman" pitchFamily="18" charset="0"/>
              </a:rPr>
              <a:t>Труд в природе</a:t>
            </a:r>
            <a:endParaRPr lang="ru-RU" sz="3200" b="1" dirty="0">
              <a:latin typeface="Times New Roman" pitchFamily="18" charset="0"/>
              <a:cs typeface="Times New Roman" pitchFamily="18" charset="0"/>
            </a:endParaRPr>
          </a:p>
        </p:txBody>
      </p:sp>
      <p:pic>
        <p:nvPicPr>
          <p:cNvPr id="29698" name="Picture 2" descr="D:\детский сад\20171011_162542.jpg"/>
          <p:cNvPicPr>
            <a:picLocks noChangeAspect="1" noChangeArrowheads="1"/>
          </p:cNvPicPr>
          <p:nvPr/>
        </p:nvPicPr>
        <p:blipFill>
          <a:blip r:embed="rId3" cstate="print"/>
          <a:srcRect/>
          <a:stretch>
            <a:fillRect/>
          </a:stretch>
        </p:blipFill>
        <p:spPr bwMode="auto">
          <a:xfrm>
            <a:off x="1357290" y="1357298"/>
            <a:ext cx="6336833" cy="4752225"/>
          </a:xfrm>
          <a:prstGeom prst="rect">
            <a:avLst/>
          </a:prstGeom>
          <a:noFill/>
        </p:spPr>
      </p:pic>
      <p:sp>
        <p:nvSpPr>
          <p:cNvPr id="4" name="TextBox 3"/>
          <p:cNvSpPr txBox="1"/>
          <p:nvPr/>
        </p:nvSpPr>
        <p:spPr>
          <a:xfrm>
            <a:off x="1785918" y="6143644"/>
            <a:ext cx="5715040" cy="523220"/>
          </a:xfrm>
          <a:prstGeom prst="rect">
            <a:avLst/>
          </a:prstGeom>
          <a:noFill/>
        </p:spPr>
        <p:txBody>
          <a:bodyPr wrap="square" rtlCol="0">
            <a:spAutoFit/>
          </a:bodyPr>
          <a:lstStyle/>
          <a:p>
            <a:pPr algn="ctr"/>
            <a:r>
              <a:rPr lang="ru-RU" sz="2800" b="1" i="1" dirty="0" smtClean="0">
                <a:latin typeface="Times New Roman" pitchFamily="18" charset="0"/>
                <a:cs typeface="Times New Roman" pitchFamily="18" charset="0"/>
              </a:rPr>
              <a:t>Сбор семян цветов</a:t>
            </a:r>
            <a:endParaRPr lang="ru-RU" sz="2800" b="1" i="1" dirty="0">
              <a:latin typeface="Times New Roman" pitchFamily="18" charset="0"/>
              <a:cs typeface="Times New Roman" pitchFamily="18" charset="0"/>
            </a:endParaRPr>
          </a:p>
        </p:txBody>
      </p:sp>
      <p:sp>
        <p:nvSpPr>
          <p:cNvPr id="6" name="Прямоугольник 5"/>
          <p:cNvSpPr/>
          <p:nvPr/>
        </p:nvSpPr>
        <p:spPr>
          <a:xfrm>
            <a:off x="500033" y="785794"/>
            <a:ext cx="8072495" cy="523220"/>
          </a:xfrm>
          <a:prstGeom prst="rect">
            <a:avLst/>
          </a:prstGeom>
        </p:spPr>
        <p:txBody>
          <a:bodyPr wrap="square">
            <a:spAutoFit/>
          </a:bodyPr>
          <a:lstStyle/>
          <a:p>
            <a:pPr algn="ctr"/>
            <a:r>
              <a:rPr lang="ru-RU" sz="2800" b="1" i="1" dirty="0" smtClean="0">
                <a:latin typeface="Times New Roman" pitchFamily="18" charset="0"/>
                <a:cs typeface="Times New Roman" pitchFamily="18" charset="0"/>
              </a:rPr>
              <a:t>Участие в акции «Эстафета добрых дел»</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Дима\Desktop\сюжетно-ролевая игра\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Прямоугольник 2"/>
          <p:cNvSpPr/>
          <p:nvPr/>
        </p:nvSpPr>
        <p:spPr>
          <a:xfrm>
            <a:off x="1142976" y="142852"/>
            <a:ext cx="6715171" cy="584775"/>
          </a:xfrm>
          <a:prstGeom prst="rect">
            <a:avLst/>
          </a:prstGeom>
        </p:spPr>
        <p:txBody>
          <a:bodyPr wrap="square">
            <a:spAutoFit/>
          </a:bodyPr>
          <a:lstStyle/>
          <a:p>
            <a:pPr algn="ctr"/>
            <a:r>
              <a:rPr lang="ru-RU" sz="3200" b="1" dirty="0" smtClean="0">
                <a:latin typeface="Times New Roman" pitchFamily="18" charset="0"/>
                <a:cs typeface="Times New Roman" pitchFamily="18" charset="0"/>
              </a:rPr>
              <a:t>Труд в природе</a:t>
            </a:r>
            <a:endParaRPr lang="ru-RU" sz="3200" b="1" dirty="0">
              <a:latin typeface="Times New Roman" pitchFamily="18" charset="0"/>
              <a:cs typeface="Times New Roman" pitchFamily="18" charset="0"/>
            </a:endParaRPr>
          </a:p>
        </p:txBody>
      </p:sp>
      <p:sp>
        <p:nvSpPr>
          <p:cNvPr id="4" name="Прямоугольник 3"/>
          <p:cNvSpPr/>
          <p:nvPr/>
        </p:nvSpPr>
        <p:spPr>
          <a:xfrm>
            <a:off x="285720" y="714356"/>
            <a:ext cx="8501122" cy="954107"/>
          </a:xfrm>
          <a:prstGeom prst="rect">
            <a:avLst/>
          </a:prstGeom>
        </p:spPr>
        <p:txBody>
          <a:bodyPr wrap="square">
            <a:spAutoFit/>
          </a:bodyPr>
          <a:lstStyle/>
          <a:p>
            <a:pPr algn="ctr"/>
            <a:r>
              <a:rPr lang="ru-RU" sz="2800" b="1" i="1" dirty="0" smtClean="0">
                <a:latin typeface="Times New Roman" pitchFamily="18" charset="0"/>
                <a:cs typeface="Times New Roman" pitchFamily="18" charset="0"/>
              </a:rPr>
              <a:t>Уход за комнатными растениями, посадка новых растений</a:t>
            </a:r>
            <a:endParaRPr lang="ru-RU" sz="2800" b="1" i="1" dirty="0">
              <a:latin typeface="Times New Roman" pitchFamily="18" charset="0"/>
              <a:cs typeface="Times New Roman" pitchFamily="18" charset="0"/>
            </a:endParaRPr>
          </a:p>
        </p:txBody>
      </p:sp>
      <p:pic>
        <p:nvPicPr>
          <p:cNvPr id="6146" name="Picture 2" descr="D:\детский сад\Новая папка (2)\20180515_103540.jpg"/>
          <p:cNvPicPr>
            <a:picLocks noChangeAspect="1" noChangeArrowheads="1"/>
          </p:cNvPicPr>
          <p:nvPr/>
        </p:nvPicPr>
        <p:blipFill>
          <a:blip r:embed="rId3" cstate="print"/>
          <a:srcRect/>
          <a:stretch>
            <a:fillRect/>
          </a:stretch>
        </p:blipFill>
        <p:spPr bwMode="auto">
          <a:xfrm>
            <a:off x="214282" y="1643050"/>
            <a:ext cx="2928958" cy="3908564"/>
          </a:xfrm>
          <a:prstGeom prst="rect">
            <a:avLst/>
          </a:prstGeom>
          <a:noFill/>
        </p:spPr>
      </p:pic>
      <p:pic>
        <p:nvPicPr>
          <p:cNvPr id="6147" name="Picture 3" descr="D:\детский сад\Новая папка (2)\20180515_103647.jpg"/>
          <p:cNvPicPr>
            <a:picLocks noChangeAspect="1" noChangeArrowheads="1"/>
          </p:cNvPicPr>
          <p:nvPr/>
        </p:nvPicPr>
        <p:blipFill>
          <a:blip r:embed="rId4" cstate="print"/>
          <a:srcRect/>
          <a:stretch>
            <a:fillRect/>
          </a:stretch>
        </p:blipFill>
        <p:spPr bwMode="auto">
          <a:xfrm>
            <a:off x="2928926" y="2786058"/>
            <a:ext cx="2947987" cy="3933824"/>
          </a:xfrm>
          <a:prstGeom prst="rect">
            <a:avLst/>
          </a:prstGeom>
          <a:noFill/>
        </p:spPr>
      </p:pic>
      <p:pic>
        <p:nvPicPr>
          <p:cNvPr id="6148" name="Picture 4" descr="D:\детский сад\Новая папка (2)\20180515_104108.jpg"/>
          <p:cNvPicPr>
            <a:picLocks noChangeAspect="1" noChangeArrowheads="1"/>
          </p:cNvPicPr>
          <p:nvPr/>
        </p:nvPicPr>
        <p:blipFill>
          <a:blip r:embed="rId5" cstate="print"/>
          <a:srcRect/>
          <a:stretch>
            <a:fillRect/>
          </a:stretch>
        </p:blipFill>
        <p:spPr bwMode="auto">
          <a:xfrm>
            <a:off x="5643570" y="1643050"/>
            <a:ext cx="2916952" cy="3892542"/>
          </a:xfrm>
          <a:prstGeom prst="rect">
            <a:avLst/>
          </a:prstGeom>
          <a:noFill/>
        </p:spPr>
      </p:pic>
      <p:pic>
        <p:nvPicPr>
          <p:cNvPr id="6149" name="Picture 5" descr="D:\детский сад\Новая папка (2)\20180515_104615.jpg"/>
          <p:cNvPicPr>
            <a:picLocks noChangeAspect="1" noChangeArrowheads="1"/>
          </p:cNvPicPr>
          <p:nvPr/>
        </p:nvPicPr>
        <p:blipFill>
          <a:blip r:embed="rId6" cstate="print"/>
          <a:srcRect/>
          <a:stretch>
            <a:fillRect/>
          </a:stretch>
        </p:blipFill>
        <p:spPr bwMode="auto">
          <a:xfrm>
            <a:off x="2786050" y="1643050"/>
            <a:ext cx="3773487" cy="50355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1000"/>
                                        <p:tgtEl>
                                          <p:spTgt spid="6146"/>
                                        </p:tgtEl>
                                      </p:cBhvr>
                                    </p:animEffect>
                                    <p:anim calcmode="lin" valueType="num">
                                      <p:cBhvr>
                                        <p:cTn id="8" dur="1000" fill="hold"/>
                                        <p:tgtEl>
                                          <p:spTgt spid="6146"/>
                                        </p:tgtEl>
                                        <p:attrNameLst>
                                          <p:attrName>ppt_x</p:attrName>
                                        </p:attrNameLst>
                                      </p:cBhvr>
                                      <p:tavLst>
                                        <p:tav tm="0">
                                          <p:val>
                                            <p:strVal val="#ppt_x"/>
                                          </p:val>
                                        </p:tav>
                                        <p:tav tm="100000">
                                          <p:val>
                                            <p:strVal val="#ppt_x"/>
                                          </p:val>
                                        </p:tav>
                                      </p:tavLst>
                                    </p:anim>
                                    <p:anim calcmode="lin" valueType="num">
                                      <p:cBhvr>
                                        <p:cTn id="9" dur="1000" fill="hold"/>
                                        <p:tgtEl>
                                          <p:spTgt spid="614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500"/>
                                  </p:stCondLst>
                                  <p:childTnLst>
                                    <p:set>
                                      <p:cBhvr>
                                        <p:cTn id="12" dur="1" fill="hold">
                                          <p:stCondLst>
                                            <p:cond delay="0"/>
                                          </p:stCondLst>
                                        </p:cTn>
                                        <p:tgtEl>
                                          <p:spTgt spid="6147"/>
                                        </p:tgtEl>
                                        <p:attrNameLst>
                                          <p:attrName>style.visibility</p:attrName>
                                        </p:attrNameLst>
                                      </p:cBhvr>
                                      <p:to>
                                        <p:strVal val="visible"/>
                                      </p:to>
                                    </p:set>
                                    <p:animEffect transition="in" filter="fade">
                                      <p:cBhvr>
                                        <p:cTn id="13" dur="1000"/>
                                        <p:tgtEl>
                                          <p:spTgt spid="6147"/>
                                        </p:tgtEl>
                                      </p:cBhvr>
                                    </p:animEffect>
                                    <p:anim calcmode="lin" valueType="num">
                                      <p:cBhvr>
                                        <p:cTn id="14" dur="1000" fill="hold"/>
                                        <p:tgtEl>
                                          <p:spTgt spid="6147"/>
                                        </p:tgtEl>
                                        <p:attrNameLst>
                                          <p:attrName>ppt_x</p:attrName>
                                        </p:attrNameLst>
                                      </p:cBhvr>
                                      <p:tavLst>
                                        <p:tav tm="0">
                                          <p:val>
                                            <p:strVal val="#ppt_x"/>
                                          </p:val>
                                        </p:tav>
                                        <p:tav tm="100000">
                                          <p:val>
                                            <p:strVal val="#ppt_x"/>
                                          </p:val>
                                        </p:tav>
                                      </p:tavLst>
                                    </p:anim>
                                    <p:anim calcmode="lin" valueType="num">
                                      <p:cBhvr>
                                        <p:cTn id="15" dur="1000" fill="hold"/>
                                        <p:tgtEl>
                                          <p:spTgt spid="6147"/>
                                        </p:tgtEl>
                                        <p:attrNameLst>
                                          <p:attrName>ppt_y</p:attrName>
                                        </p:attrNameLst>
                                      </p:cBhvr>
                                      <p:tavLst>
                                        <p:tav tm="0">
                                          <p:val>
                                            <p:strVal val="#ppt_y-.1"/>
                                          </p:val>
                                        </p:tav>
                                        <p:tav tm="100000">
                                          <p:val>
                                            <p:strVal val="#ppt_y"/>
                                          </p:val>
                                        </p:tav>
                                      </p:tavLst>
                                    </p:anim>
                                  </p:childTnLst>
                                </p:cTn>
                              </p:par>
                            </p:childTnLst>
                          </p:cTn>
                        </p:par>
                        <p:par>
                          <p:cTn id="16" fill="hold">
                            <p:stCondLst>
                              <p:cond delay="2500"/>
                            </p:stCondLst>
                            <p:childTnLst>
                              <p:par>
                                <p:cTn id="17" presetID="47" presetClass="entr" presetSubtype="0" fill="hold" nodeType="afterEffect">
                                  <p:stCondLst>
                                    <p:cond delay="500"/>
                                  </p:stCondLst>
                                  <p:childTnLst>
                                    <p:set>
                                      <p:cBhvr>
                                        <p:cTn id="18" dur="1" fill="hold">
                                          <p:stCondLst>
                                            <p:cond delay="0"/>
                                          </p:stCondLst>
                                        </p:cTn>
                                        <p:tgtEl>
                                          <p:spTgt spid="6148"/>
                                        </p:tgtEl>
                                        <p:attrNameLst>
                                          <p:attrName>style.visibility</p:attrName>
                                        </p:attrNameLst>
                                      </p:cBhvr>
                                      <p:to>
                                        <p:strVal val="visible"/>
                                      </p:to>
                                    </p:set>
                                    <p:animEffect transition="in" filter="fade">
                                      <p:cBhvr>
                                        <p:cTn id="19" dur="1000"/>
                                        <p:tgtEl>
                                          <p:spTgt spid="6148"/>
                                        </p:tgtEl>
                                      </p:cBhvr>
                                    </p:animEffect>
                                    <p:anim calcmode="lin" valueType="num">
                                      <p:cBhvr>
                                        <p:cTn id="20" dur="1000" fill="hold"/>
                                        <p:tgtEl>
                                          <p:spTgt spid="6148"/>
                                        </p:tgtEl>
                                        <p:attrNameLst>
                                          <p:attrName>ppt_x</p:attrName>
                                        </p:attrNameLst>
                                      </p:cBhvr>
                                      <p:tavLst>
                                        <p:tav tm="0">
                                          <p:val>
                                            <p:strVal val="#ppt_x"/>
                                          </p:val>
                                        </p:tav>
                                        <p:tav tm="100000">
                                          <p:val>
                                            <p:strVal val="#ppt_x"/>
                                          </p:val>
                                        </p:tav>
                                      </p:tavLst>
                                    </p:anim>
                                    <p:anim calcmode="lin" valueType="num">
                                      <p:cBhvr>
                                        <p:cTn id="21" dur="1000" fill="hold"/>
                                        <p:tgtEl>
                                          <p:spTgt spid="6148"/>
                                        </p:tgtEl>
                                        <p:attrNameLst>
                                          <p:attrName>ppt_y</p:attrName>
                                        </p:attrNameLst>
                                      </p:cBhvr>
                                      <p:tavLst>
                                        <p:tav tm="0">
                                          <p:val>
                                            <p:strVal val="#ppt_y-.1"/>
                                          </p:val>
                                        </p:tav>
                                        <p:tav tm="100000">
                                          <p:val>
                                            <p:strVal val="#ppt_y"/>
                                          </p:val>
                                        </p:tav>
                                      </p:tavLst>
                                    </p:anim>
                                  </p:childTnLst>
                                </p:cTn>
                              </p:par>
                            </p:childTnLst>
                          </p:cTn>
                        </p:par>
                        <p:par>
                          <p:cTn id="22" fill="hold">
                            <p:stCondLst>
                              <p:cond delay="4000"/>
                            </p:stCondLst>
                            <p:childTnLst>
                              <p:par>
                                <p:cTn id="23" presetID="47" presetClass="entr" presetSubtype="0" fill="hold" nodeType="afterEffect">
                                  <p:stCondLst>
                                    <p:cond delay="500"/>
                                  </p:stCondLst>
                                  <p:childTnLst>
                                    <p:set>
                                      <p:cBhvr>
                                        <p:cTn id="24" dur="1" fill="hold">
                                          <p:stCondLst>
                                            <p:cond delay="0"/>
                                          </p:stCondLst>
                                        </p:cTn>
                                        <p:tgtEl>
                                          <p:spTgt spid="6149"/>
                                        </p:tgtEl>
                                        <p:attrNameLst>
                                          <p:attrName>style.visibility</p:attrName>
                                        </p:attrNameLst>
                                      </p:cBhvr>
                                      <p:to>
                                        <p:strVal val="visible"/>
                                      </p:to>
                                    </p:set>
                                    <p:animEffect transition="in" filter="fade">
                                      <p:cBhvr>
                                        <p:cTn id="25" dur="1000"/>
                                        <p:tgtEl>
                                          <p:spTgt spid="6149"/>
                                        </p:tgtEl>
                                      </p:cBhvr>
                                    </p:animEffect>
                                    <p:anim calcmode="lin" valueType="num">
                                      <p:cBhvr>
                                        <p:cTn id="26" dur="1000" fill="hold"/>
                                        <p:tgtEl>
                                          <p:spTgt spid="6149"/>
                                        </p:tgtEl>
                                        <p:attrNameLst>
                                          <p:attrName>ppt_x</p:attrName>
                                        </p:attrNameLst>
                                      </p:cBhvr>
                                      <p:tavLst>
                                        <p:tav tm="0">
                                          <p:val>
                                            <p:strVal val="#ppt_x"/>
                                          </p:val>
                                        </p:tav>
                                        <p:tav tm="100000">
                                          <p:val>
                                            <p:strVal val="#ppt_x"/>
                                          </p:val>
                                        </p:tav>
                                      </p:tavLst>
                                    </p:anim>
                                    <p:anim calcmode="lin" valueType="num">
                                      <p:cBhvr>
                                        <p:cTn id="27" dur="1000" fill="hold"/>
                                        <p:tgtEl>
                                          <p:spTgt spid="61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Дима\Desktop\сюжетно-ролевая игра\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Прямоугольник 2"/>
          <p:cNvSpPr/>
          <p:nvPr/>
        </p:nvSpPr>
        <p:spPr>
          <a:xfrm>
            <a:off x="2357422" y="285728"/>
            <a:ext cx="4500593" cy="584775"/>
          </a:xfrm>
          <a:prstGeom prst="rect">
            <a:avLst/>
          </a:prstGeom>
        </p:spPr>
        <p:txBody>
          <a:bodyPr wrap="square">
            <a:spAutoFit/>
          </a:bodyPr>
          <a:lstStyle/>
          <a:p>
            <a:pPr algn="ctr"/>
            <a:r>
              <a:rPr lang="ru-RU" sz="3200" b="1" dirty="0" smtClean="0">
                <a:latin typeface="Times New Roman" pitchFamily="18" charset="0"/>
                <a:cs typeface="Times New Roman" pitchFamily="18" charset="0"/>
              </a:rPr>
              <a:t>Труд в природе</a:t>
            </a:r>
            <a:endParaRPr lang="ru-RU" sz="3200" b="1" dirty="0">
              <a:latin typeface="Times New Roman" pitchFamily="18" charset="0"/>
              <a:cs typeface="Times New Roman" pitchFamily="18" charset="0"/>
            </a:endParaRPr>
          </a:p>
        </p:txBody>
      </p:sp>
      <p:sp>
        <p:nvSpPr>
          <p:cNvPr id="4" name="TextBox 3"/>
          <p:cNvSpPr txBox="1"/>
          <p:nvPr/>
        </p:nvSpPr>
        <p:spPr>
          <a:xfrm>
            <a:off x="3286116" y="857232"/>
            <a:ext cx="2542764" cy="523220"/>
          </a:xfrm>
          <a:prstGeom prst="rect">
            <a:avLst/>
          </a:prstGeom>
          <a:noFill/>
        </p:spPr>
        <p:txBody>
          <a:bodyPr wrap="square" rtlCol="0">
            <a:spAutoFit/>
          </a:bodyPr>
          <a:lstStyle/>
          <a:p>
            <a:pPr algn="ctr"/>
            <a:r>
              <a:rPr lang="ru-RU" sz="2800" b="1" i="1" dirty="0" smtClean="0">
                <a:latin typeface="Times New Roman" pitchFamily="18" charset="0"/>
                <a:cs typeface="Times New Roman" pitchFamily="18" charset="0"/>
              </a:rPr>
              <a:t>Посадка лука</a:t>
            </a:r>
            <a:endParaRPr lang="ru-RU" sz="2800" b="1" i="1" dirty="0">
              <a:latin typeface="Times New Roman" pitchFamily="18" charset="0"/>
              <a:cs typeface="Times New Roman" pitchFamily="18" charset="0"/>
            </a:endParaRPr>
          </a:p>
        </p:txBody>
      </p:sp>
      <p:pic>
        <p:nvPicPr>
          <p:cNvPr id="31746" name="Picture 2" descr="D:\детский сад\20180508_080544.jpg"/>
          <p:cNvPicPr>
            <a:picLocks noChangeAspect="1" noChangeArrowheads="1"/>
          </p:cNvPicPr>
          <p:nvPr/>
        </p:nvPicPr>
        <p:blipFill>
          <a:blip r:embed="rId3" cstate="print"/>
          <a:srcRect/>
          <a:stretch>
            <a:fillRect/>
          </a:stretch>
        </p:blipFill>
        <p:spPr bwMode="auto">
          <a:xfrm>
            <a:off x="1262033" y="1428737"/>
            <a:ext cx="6738991" cy="5053818"/>
          </a:xfrm>
          <a:prstGeom prst="rect">
            <a:avLst/>
          </a:prstGeom>
          <a:noFill/>
        </p:spPr>
      </p:pic>
      <p:pic>
        <p:nvPicPr>
          <p:cNvPr id="6" name="Рисунок 5" descr="20180508_081501.jpg"/>
          <p:cNvPicPr>
            <a:picLocks noChangeAspect="1"/>
          </p:cNvPicPr>
          <p:nvPr/>
        </p:nvPicPr>
        <p:blipFill>
          <a:blip r:embed="rId4" cstate="print"/>
          <a:stretch>
            <a:fillRect/>
          </a:stretch>
        </p:blipFill>
        <p:spPr>
          <a:xfrm>
            <a:off x="571472" y="1428736"/>
            <a:ext cx="3857652" cy="5143536"/>
          </a:xfrm>
          <a:prstGeom prst="rect">
            <a:avLst/>
          </a:prstGeom>
        </p:spPr>
      </p:pic>
      <p:pic>
        <p:nvPicPr>
          <p:cNvPr id="7" name="Рисунок 6" descr="20180508_081518.jpg"/>
          <p:cNvPicPr>
            <a:picLocks noChangeAspect="1"/>
          </p:cNvPicPr>
          <p:nvPr/>
        </p:nvPicPr>
        <p:blipFill>
          <a:blip r:embed="rId5" cstate="print"/>
          <a:stretch>
            <a:fillRect/>
          </a:stretch>
        </p:blipFill>
        <p:spPr>
          <a:xfrm>
            <a:off x="4429125" y="1428736"/>
            <a:ext cx="3857652" cy="5143536"/>
          </a:xfrm>
          <a:prstGeom prst="rect">
            <a:avLst/>
          </a:prstGeom>
        </p:spPr>
      </p:pic>
      <p:pic>
        <p:nvPicPr>
          <p:cNvPr id="31747" name="Picture 3" descr="D:\детский сад\20180508_081719.jpg"/>
          <p:cNvPicPr>
            <a:picLocks noChangeAspect="1" noChangeArrowheads="1"/>
          </p:cNvPicPr>
          <p:nvPr/>
        </p:nvPicPr>
        <p:blipFill>
          <a:blip r:embed="rId6" cstate="print"/>
          <a:srcRect/>
          <a:stretch>
            <a:fillRect/>
          </a:stretch>
        </p:blipFill>
        <p:spPr bwMode="auto">
          <a:xfrm>
            <a:off x="1000100" y="1428736"/>
            <a:ext cx="6858048" cy="514310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afterEffect">
                                  <p:stCondLst>
                                    <p:cond delay="700"/>
                                  </p:stCondLst>
                                  <p:childTnLst>
                                    <p:set>
                                      <p:cBhvr>
                                        <p:cTn id="6" dur="1" fill="hold">
                                          <p:stCondLst>
                                            <p:cond delay="0"/>
                                          </p:stCondLst>
                                        </p:cTn>
                                        <p:tgtEl>
                                          <p:spTgt spid="6"/>
                                        </p:tgtEl>
                                        <p:attrNameLst>
                                          <p:attrName>style.visibility</p:attrName>
                                        </p:attrNameLst>
                                      </p:cBhvr>
                                      <p:to>
                                        <p:strVal val="visible"/>
                                      </p:to>
                                    </p:set>
                                    <p:animEffect transition="in" filter="diamond(out)">
                                      <p:cBhvr>
                                        <p:cTn id="7" dur="2000"/>
                                        <p:tgtEl>
                                          <p:spTgt spid="6"/>
                                        </p:tgtEl>
                                      </p:cBhvr>
                                    </p:animEffect>
                                  </p:childTnLst>
                                </p:cTn>
                              </p:par>
                              <p:par>
                                <p:cTn id="8" presetID="8" presetClass="entr" presetSubtype="32" fill="hold" nodeType="withEffect">
                                  <p:stCondLst>
                                    <p:cond delay="700"/>
                                  </p:stCondLst>
                                  <p:childTnLst>
                                    <p:set>
                                      <p:cBhvr>
                                        <p:cTn id="9" dur="1" fill="hold">
                                          <p:stCondLst>
                                            <p:cond delay="0"/>
                                          </p:stCondLst>
                                        </p:cTn>
                                        <p:tgtEl>
                                          <p:spTgt spid="7"/>
                                        </p:tgtEl>
                                        <p:attrNameLst>
                                          <p:attrName>style.visibility</p:attrName>
                                        </p:attrNameLst>
                                      </p:cBhvr>
                                      <p:to>
                                        <p:strVal val="visible"/>
                                      </p:to>
                                    </p:set>
                                    <p:animEffect transition="in" filter="diamond(out)">
                                      <p:cBhvr>
                                        <p:cTn id="10" dur="2000"/>
                                        <p:tgtEl>
                                          <p:spTgt spid="7"/>
                                        </p:tgtEl>
                                      </p:cBhvr>
                                    </p:animEffect>
                                  </p:childTnLst>
                                </p:cTn>
                              </p:par>
                            </p:childTnLst>
                          </p:cTn>
                        </p:par>
                        <p:par>
                          <p:cTn id="11" fill="hold">
                            <p:stCondLst>
                              <p:cond delay="2700"/>
                            </p:stCondLst>
                            <p:childTnLst>
                              <p:par>
                                <p:cTn id="12" presetID="8" presetClass="entr" presetSubtype="32" fill="hold" nodeType="afterEffect">
                                  <p:stCondLst>
                                    <p:cond delay="700"/>
                                  </p:stCondLst>
                                  <p:childTnLst>
                                    <p:set>
                                      <p:cBhvr>
                                        <p:cTn id="13" dur="1" fill="hold">
                                          <p:stCondLst>
                                            <p:cond delay="0"/>
                                          </p:stCondLst>
                                        </p:cTn>
                                        <p:tgtEl>
                                          <p:spTgt spid="31747"/>
                                        </p:tgtEl>
                                        <p:attrNameLst>
                                          <p:attrName>style.visibility</p:attrName>
                                        </p:attrNameLst>
                                      </p:cBhvr>
                                      <p:to>
                                        <p:strVal val="visible"/>
                                      </p:to>
                                    </p:set>
                                    <p:animEffect transition="in" filter="diamond(out)">
                                      <p:cBhvr>
                                        <p:cTn id="14" dur="2000"/>
                                        <p:tgtEl>
                                          <p:spTgt spid="317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Дима\Desktop\сюжетно-ролевая игра\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Прямоугольник 2"/>
          <p:cNvSpPr/>
          <p:nvPr/>
        </p:nvSpPr>
        <p:spPr>
          <a:xfrm>
            <a:off x="2285985" y="214291"/>
            <a:ext cx="4397652" cy="584775"/>
          </a:xfrm>
          <a:prstGeom prst="rect">
            <a:avLst/>
          </a:prstGeom>
        </p:spPr>
        <p:txBody>
          <a:bodyPr wrap="square">
            <a:spAutoFit/>
          </a:bodyPr>
          <a:lstStyle/>
          <a:p>
            <a:pPr algn="ctr"/>
            <a:r>
              <a:rPr lang="ru-RU" sz="3200" b="1" dirty="0" smtClean="0">
                <a:latin typeface="Times New Roman" pitchFamily="18" charset="0"/>
                <a:cs typeface="Times New Roman" pitchFamily="18" charset="0"/>
              </a:rPr>
              <a:t>Труд в природе</a:t>
            </a:r>
            <a:endParaRPr lang="ru-RU" sz="3200" b="1" dirty="0">
              <a:latin typeface="Times New Roman" pitchFamily="18" charset="0"/>
              <a:cs typeface="Times New Roman" pitchFamily="18" charset="0"/>
            </a:endParaRPr>
          </a:p>
        </p:txBody>
      </p:sp>
      <p:sp>
        <p:nvSpPr>
          <p:cNvPr id="4" name="TextBox 3"/>
          <p:cNvSpPr txBox="1"/>
          <p:nvPr/>
        </p:nvSpPr>
        <p:spPr>
          <a:xfrm>
            <a:off x="1428728" y="785794"/>
            <a:ext cx="6429420" cy="523220"/>
          </a:xfrm>
          <a:prstGeom prst="rect">
            <a:avLst/>
          </a:prstGeom>
          <a:noFill/>
        </p:spPr>
        <p:txBody>
          <a:bodyPr wrap="square" rtlCol="0">
            <a:spAutoFit/>
          </a:bodyPr>
          <a:lstStyle/>
          <a:p>
            <a:pPr algn="ctr"/>
            <a:r>
              <a:rPr lang="ru-RU" sz="2800" b="1" i="1" dirty="0" smtClean="0">
                <a:latin typeface="Times New Roman" pitchFamily="18" charset="0"/>
                <a:cs typeface="Times New Roman" pitchFamily="18" charset="0"/>
              </a:rPr>
              <a:t>Подстригание кустов</a:t>
            </a:r>
            <a:endParaRPr lang="ru-RU" sz="2800" b="1" i="1" dirty="0">
              <a:latin typeface="Times New Roman" pitchFamily="18" charset="0"/>
              <a:cs typeface="Times New Roman" pitchFamily="18" charset="0"/>
            </a:endParaRPr>
          </a:p>
        </p:txBody>
      </p:sp>
      <p:pic>
        <p:nvPicPr>
          <p:cNvPr id="32770" name="Picture 2" descr="D:\детский сад\20180507_113416.jpg"/>
          <p:cNvPicPr>
            <a:picLocks noChangeAspect="1" noChangeArrowheads="1"/>
          </p:cNvPicPr>
          <p:nvPr/>
        </p:nvPicPr>
        <p:blipFill>
          <a:blip r:embed="rId3" cstate="print"/>
          <a:srcRect/>
          <a:stretch>
            <a:fillRect/>
          </a:stretch>
        </p:blipFill>
        <p:spPr bwMode="auto">
          <a:xfrm>
            <a:off x="1285852" y="1357298"/>
            <a:ext cx="6787163" cy="5089944"/>
          </a:xfrm>
          <a:prstGeom prst="rect">
            <a:avLst/>
          </a:prstGeom>
          <a:noFill/>
        </p:spPr>
      </p:pic>
      <p:pic>
        <p:nvPicPr>
          <p:cNvPr id="32771" name="Picture 3" descr="D:\детский сад\20180507_113458.jpg"/>
          <p:cNvPicPr>
            <a:picLocks noChangeAspect="1" noChangeArrowheads="1"/>
          </p:cNvPicPr>
          <p:nvPr/>
        </p:nvPicPr>
        <p:blipFill>
          <a:blip r:embed="rId4" cstate="print"/>
          <a:srcRect/>
          <a:stretch>
            <a:fillRect/>
          </a:stretch>
        </p:blipFill>
        <p:spPr bwMode="auto">
          <a:xfrm>
            <a:off x="1285852" y="1357297"/>
            <a:ext cx="6786610" cy="5089529"/>
          </a:xfrm>
          <a:prstGeom prst="rect">
            <a:avLst/>
          </a:prstGeom>
          <a:noFill/>
        </p:spPr>
      </p:pic>
      <p:pic>
        <p:nvPicPr>
          <p:cNvPr id="32772" name="Picture 4" descr="D:\детский сад\20180507_113520.jpg"/>
          <p:cNvPicPr>
            <a:picLocks noChangeAspect="1" noChangeArrowheads="1"/>
          </p:cNvPicPr>
          <p:nvPr/>
        </p:nvPicPr>
        <p:blipFill>
          <a:blip r:embed="rId5" cstate="print"/>
          <a:srcRect/>
          <a:stretch>
            <a:fillRect/>
          </a:stretch>
        </p:blipFill>
        <p:spPr bwMode="auto">
          <a:xfrm>
            <a:off x="1285851" y="1357298"/>
            <a:ext cx="6762797" cy="507209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700"/>
                                  </p:stCondLst>
                                  <p:childTnLst>
                                    <p:set>
                                      <p:cBhvr>
                                        <p:cTn id="6" dur="1" fill="hold">
                                          <p:stCondLst>
                                            <p:cond delay="0"/>
                                          </p:stCondLst>
                                        </p:cTn>
                                        <p:tgtEl>
                                          <p:spTgt spid="32771"/>
                                        </p:tgtEl>
                                        <p:attrNameLst>
                                          <p:attrName>style.visibility</p:attrName>
                                        </p:attrNameLst>
                                      </p:cBhvr>
                                      <p:to>
                                        <p:strVal val="visible"/>
                                      </p:to>
                                    </p:set>
                                    <p:anim calcmode="lin" valueType="num">
                                      <p:cBhvr>
                                        <p:cTn id="7" dur="1000" fill="hold"/>
                                        <p:tgtEl>
                                          <p:spTgt spid="32771"/>
                                        </p:tgtEl>
                                        <p:attrNameLst>
                                          <p:attrName>ppt_w</p:attrName>
                                        </p:attrNameLst>
                                      </p:cBhvr>
                                      <p:tavLst>
                                        <p:tav tm="0">
                                          <p:val>
                                            <p:strVal val="#ppt_w*0.70"/>
                                          </p:val>
                                        </p:tav>
                                        <p:tav tm="100000">
                                          <p:val>
                                            <p:strVal val="#ppt_w"/>
                                          </p:val>
                                        </p:tav>
                                      </p:tavLst>
                                    </p:anim>
                                    <p:anim calcmode="lin" valueType="num">
                                      <p:cBhvr>
                                        <p:cTn id="8" dur="1000" fill="hold"/>
                                        <p:tgtEl>
                                          <p:spTgt spid="32771"/>
                                        </p:tgtEl>
                                        <p:attrNameLst>
                                          <p:attrName>ppt_h</p:attrName>
                                        </p:attrNameLst>
                                      </p:cBhvr>
                                      <p:tavLst>
                                        <p:tav tm="0">
                                          <p:val>
                                            <p:strVal val="#ppt_h"/>
                                          </p:val>
                                        </p:tav>
                                        <p:tav tm="100000">
                                          <p:val>
                                            <p:strVal val="#ppt_h"/>
                                          </p:val>
                                        </p:tav>
                                      </p:tavLst>
                                    </p:anim>
                                    <p:animEffect transition="in" filter="fade">
                                      <p:cBhvr>
                                        <p:cTn id="9" dur="1000"/>
                                        <p:tgtEl>
                                          <p:spTgt spid="32771"/>
                                        </p:tgtEl>
                                      </p:cBhvr>
                                    </p:animEffect>
                                  </p:childTnLst>
                                </p:cTn>
                              </p:par>
                            </p:childTnLst>
                          </p:cTn>
                        </p:par>
                        <p:par>
                          <p:cTn id="10" fill="hold">
                            <p:stCondLst>
                              <p:cond delay="1700"/>
                            </p:stCondLst>
                            <p:childTnLst>
                              <p:par>
                                <p:cTn id="11" presetID="55" presetClass="entr" presetSubtype="0" fill="hold" nodeType="afterEffect">
                                  <p:stCondLst>
                                    <p:cond delay="700"/>
                                  </p:stCondLst>
                                  <p:childTnLst>
                                    <p:set>
                                      <p:cBhvr>
                                        <p:cTn id="12" dur="1" fill="hold">
                                          <p:stCondLst>
                                            <p:cond delay="0"/>
                                          </p:stCondLst>
                                        </p:cTn>
                                        <p:tgtEl>
                                          <p:spTgt spid="32772"/>
                                        </p:tgtEl>
                                        <p:attrNameLst>
                                          <p:attrName>style.visibility</p:attrName>
                                        </p:attrNameLst>
                                      </p:cBhvr>
                                      <p:to>
                                        <p:strVal val="visible"/>
                                      </p:to>
                                    </p:set>
                                    <p:anim calcmode="lin" valueType="num">
                                      <p:cBhvr>
                                        <p:cTn id="13" dur="1000" fill="hold"/>
                                        <p:tgtEl>
                                          <p:spTgt spid="32772"/>
                                        </p:tgtEl>
                                        <p:attrNameLst>
                                          <p:attrName>ppt_w</p:attrName>
                                        </p:attrNameLst>
                                      </p:cBhvr>
                                      <p:tavLst>
                                        <p:tav tm="0">
                                          <p:val>
                                            <p:strVal val="#ppt_w*0.70"/>
                                          </p:val>
                                        </p:tav>
                                        <p:tav tm="100000">
                                          <p:val>
                                            <p:strVal val="#ppt_w"/>
                                          </p:val>
                                        </p:tav>
                                      </p:tavLst>
                                    </p:anim>
                                    <p:anim calcmode="lin" valueType="num">
                                      <p:cBhvr>
                                        <p:cTn id="14" dur="1000" fill="hold"/>
                                        <p:tgtEl>
                                          <p:spTgt spid="32772"/>
                                        </p:tgtEl>
                                        <p:attrNameLst>
                                          <p:attrName>ppt_h</p:attrName>
                                        </p:attrNameLst>
                                      </p:cBhvr>
                                      <p:tavLst>
                                        <p:tav tm="0">
                                          <p:val>
                                            <p:strVal val="#ppt_h"/>
                                          </p:val>
                                        </p:tav>
                                        <p:tav tm="100000">
                                          <p:val>
                                            <p:strVal val="#ppt_h"/>
                                          </p:val>
                                        </p:tav>
                                      </p:tavLst>
                                    </p:anim>
                                    <p:animEffect transition="in" filter="fade">
                                      <p:cBhvr>
                                        <p:cTn id="15" dur="1000"/>
                                        <p:tgtEl>
                                          <p:spTgt spid="32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454019" y="3244334"/>
            <a:ext cx="235962" cy="369332"/>
          </a:xfrm>
          <a:prstGeom prst="rect">
            <a:avLst/>
          </a:prstGeom>
        </p:spPr>
        <p:txBody>
          <a:bodyPr wrap="none">
            <a:spAutoFit/>
          </a:bodyPr>
          <a:lstStyle/>
          <a:p>
            <a:r>
              <a:rPr lang="ru-RU" b="1" dirty="0" smtClean="0">
                <a:latin typeface="Monotype Corsiva" pitchFamily="66" charset="0"/>
              </a:rPr>
              <a:t> </a:t>
            </a:r>
            <a:endParaRPr lang="ru-RU" dirty="0"/>
          </a:p>
        </p:txBody>
      </p:sp>
      <p:pic>
        <p:nvPicPr>
          <p:cNvPr id="3" name="Picture 2" descr="C:\Users\Дима\Desktop\сюжетно-ролевая игра\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 name="Прямоугольник 3"/>
          <p:cNvSpPr/>
          <p:nvPr/>
        </p:nvSpPr>
        <p:spPr>
          <a:xfrm>
            <a:off x="3000364" y="142852"/>
            <a:ext cx="3071833" cy="584775"/>
          </a:xfrm>
          <a:prstGeom prst="rect">
            <a:avLst/>
          </a:prstGeom>
        </p:spPr>
        <p:txBody>
          <a:bodyPr wrap="square">
            <a:spAutoFit/>
          </a:bodyPr>
          <a:lstStyle/>
          <a:p>
            <a:pPr algn="ctr"/>
            <a:r>
              <a:rPr lang="ru-RU" sz="3200" b="1" dirty="0" smtClean="0">
                <a:latin typeface="Times New Roman" pitchFamily="18" charset="0"/>
                <a:ea typeface="Times New Roman" pitchFamily="18" charset="0"/>
                <a:cs typeface="Times New Roman" pitchFamily="18" charset="0"/>
              </a:rPr>
              <a:t>Цель</a:t>
            </a:r>
          </a:p>
        </p:txBody>
      </p:sp>
      <p:sp>
        <p:nvSpPr>
          <p:cNvPr id="5" name="Прямоугольник 4"/>
          <p:cNvSpPr/>
          <p:nvPr/>
        </p:nvSpPr>
        <p:spPr>
          <a:xfrm>
            <a:off x="500034" y="714356"/>
            <a:ext cx="8143932" cy="1477328"/>
          </a:xfrm>
          <a:prstGeom prst="rect">
            <a:avLst/>
          </a:prstGeom>
        </p:spPr>
        <p:txBody>
          <a:bodyPr wrap="square">
            <a:spAutoFit/>
          </a:bodyPr>
          <a:lstStyle/>
          <a:p>
            <a:pPr algn="ctr"/>
            <a:r>
              <a:rPr lang="ru-RU" b="1" dirty="0" smtClean="0">
                <a:solidFill>
                  <a:srgbClr val="000000"/>
                </a:solidFill>
                <a:latin typeface="Monotype Corsiva" pitchFamily="66" charset="0"/>
                <a:ea typeface="Times New Roman" pitchFamily="18" charset="0"/>
                <a:cs typeface="Times New Roman" pitchFamily="18" charset="0"/>
              </a:rPr>
              <a:t>создание целостной системы работы педагога, направленной на воспитание у дошкольников позитивного отношения к труду, развитие желания научиться, стать самостоятельным, умелым, способным справляться с возникающими затруднениями и оказывать помощь и поддержку окружающим в случае необходимости.</a:t>
            </a:r>
          </a:p>
          <a:p>
            <a:pPr algn="ctr"/>
            <a:endParaRPr lang="ru-RU" b="1" dirty="0" smtClean="0">
              <a:solidFill>
                <a:srgbClr val="000000"/>
              </a:solidFill>
              <a:latin typeface="Monotype Corsiva" pitchFamily="66" charset="0"/>
              <a:ea typeface="Times New Roman" pitchFamily="18" charset="0"/>
              <a:cs typeface="Times New Roman" pitchFamily="18" charset="0"/>
            </a:endParaRPr>
          </a:p>
        </p:txBody>
      </p:sp>
      <p:sp>
        <p:nvSpPr>
          <p:cNvPr id="6" name="Прямоугольник 5"/>
          <p:cNvSpPr/>
          <p:nvPr/>
        </p:nvSpPr>
        <p:spPr>
          <a:xfrm>
            <a:off x="1357290" y="5357826"/>
            <a:ext cx="6858048" cy="923330"/>
          </a:xfrm>
          <a:prstGeom prst="rect">
            <a:avLst/>
          </a:prstGeom>
        </p:spPr>
        <p:txBody>
          <a:bodyPr wrap="square">
            <a:spAutoFit/>
          </a:bodyPr>
          <a:lstStyle/>
          <a:p>
            <a:pPr algn="ctr">
              <a:buFont typeface="Wingdings" pitchFamily="2" charset="2"/>
              <a:buChar char="Ø"/>
            </a:pPr>
            <a:r>
              <a:rPr lang="ru-RU" b="1" dirty="0" smtClean="0">
                <a:solidFill>
                  <a:srgbClr val="000000"/>
                </a:solidFill>
                <a:latin typeface="Monotype Corsiva" pitchFamily="66" charset="0"/>
                <a:ea typeface="Times New Roman" pitchFamily="18" charset="0"/>
                <a:cs typeface="Times New Roman" pitchFamily="18" charset="0"/>
              </a:rPr>
              <a:t>Воспитание интереса к труду, трудолюбия, ответственности, самостоятельности, заботливости, бережливости, готовности принять участие в труде.</a:t>
            </a:r>
          </a:p>
        </p:txBody>
      </p:sp>
      <p:sp>
        <p:nvSpPr>
          <p:cNvPr id="7" name="Прямоугольник 6"/>
          <p:cNvSpPr/>
          <p:nvPr/>
        </p:nvSpPr>
        <p:spPr>
          <a:xfrm>
            <a:off x="1643042" y="4071942"/>
            <a:ext cx="5715040" cy="1200329"/>
          </a:xfrm>
          <a:prstGeom prst="rect">
            <a:avLst/>
          </a:prstGeom>
        </p:spPr>
        <p:txBody>
          <a:bodyPr wrap="square">
            <a:spAutoFit/>
          </a:bodyPr>
          <a:lstStyle/>
          <a:p>
            <a:pPr algn="ctr">
              <a:buFont typeface="Wingdings" pitchFamily="2" charset="2"/>
              <a:buChar char="Ø"/>
            </a:pPr>
            <a:r>
              <a:rPr lang="ru-RU" b="1" dirty="0" smtClean="0">
                <a:solidFill>
                  <a:srgbClr val="000000"/>
                </a:solidFill>
                <a:latin typeface="Monotype Corsiva" pitchFamily="66" charset="0"/>
                <a:ea typeface="Times New Roman" pitchFamily="18" charset="0"/>
                <a:cs typeface="Times New Roman" pitchFamily="18" charset="0"/>
              </a:rPr>
              <a:t>Формирование взаимоотношений и  приобретение социального опыта взаимодействия (воспитание общественно- направленных мотивов труда, умений трудиться в коллективе и для коллектива)</a:t>
            </a:r>
          </a:p>
        </p:txBody>
      </p:sp>
      <p:sp>
        <p:nvSpPr>
          <p:cNvPr id="8" name="Прямоугольник 7"/>
          <p:cNvSpPr/>
          <p:nvPr/>
        </p:nvSpPr>
        <p:spPr>
          <a:xfrm>
            <a:off x="3500430" y="1785926"/>
            <a:ext cx="2214578" cy="584775"/>
          </a:xfrm>
          <a:prstGeom prst="rect">
            <a:avLst/>
          </a:prstGeom>
        </p:spPr>
        <p:txBody>
          <a:bodyPr wrap="square">
            <a:spAutoFit/>
          </a:bodyPr>
          <a:lstStyle/>
          <a:p>
            <a:pPr algn="ctr"/>
            <a:r>
              <a:rPr lang="ru-RU" sz="3200" b="1" dirty="0" smtClean="0">
                <a:latin typeface="Times New Roman" pitchFamily="18" charset="0"/>
                <a:ea typeface="Times New Roman" pitchFamily="18" charset="0"/>
                <a:cs typeface="Times New Roman" pitchFamily="18" charset="0"/>
              </a:rPr>
              <a:t>Задачи</a:t>
            </a:r>
          </a:p>
        </p:txBody>
      </p:sp>
      <p:sp>
        <p:nvSpPr>
          <p:cNvPr id="9" name="Прямоугольник 8"/>
          <p:cNvSpPr/>
          <p:nvPr/>
        </p:nvSpPr>
        <p:spPr>
          <a:xfrm>
            <a:off x="1000100" y="3357562"/>
            <a:ext cx="6786610" cy="646331"/>
          </a:xfrm>
          <a:prstGeom prst="rect">
            <a:avLst/>
          </a:prstGeom>
        </p:spPr>
        <p:txBody>
          <a:bodyPr wrap="square">
            <a:spAutoFit/>
          </a:bodyPr>
          <a:lstStyle/>
          <a:p>
            <a:pPr algn="ctr">
              <a:buFont typeface="Wingdings" pitchFamily="2" charset="2"/>
              <a:buChar char="Ø"/>
            </a:pPr>
            <a:r>
              <a:rPr lang="ru-RU" b="1" dirty="0" smtClean="0">
                <a:solidFill>
                  <a:srgbClr val="000000"/>
                </a:solidFill>
                <a:latin typeface="Monotype Corsiva" pitchFamily="66" charset="0"/>
                <a:ea typeface="Times New Roman" pitchFamily="18" charset="0"/>
                <a:cs typeface="Times New Roman" pitchFamily="18" charset="0"/>
              </a:rPr>
              <a:t>Обучение трудовым умениям и навыкам, их дальнейшее совершенствование </a:t>
            </a:r>
          </a:p>
        </p:txBody>
      </p:sp>
      <p:sp>
        <p:nvSpPr>
          <p:cNvPr id="10" name="Прямоугольник 9"/>
          <p:cNvSpPr/>
          <p:nvPr/>
        </p:nvSpPr>
        <p:spPr>
          <a:xfrm>
            <a:off x="1928794" y="2357430"/>
            <a:ext cx="5643602" cy="923330"/>
          </a:xfrm>
          <a:prstGeom prst="rect">
            <a:avLst/>
          </a:prstGeom>
        </p:spPr>
        <p:txBody>
          <a:bodyPr wrap="square">
            <a:spAutoFit/>
          </a:bodyPr>
          <a:lstStyle/>
          <a:p>
            <a:pPr algn="ctr">
              <a:buFont typeface="Wingdings" pitchFamily="2" charset="2"/>
              <a:buChar char="Ø"/>
            </a:pPr>
            <a:r>
              <a:rPr lang="ru-RU" b="1" dirty="0" smtClean="0">
                <a:solidFill>
                  <a:srgbClr val="000000"/>
                </a:solidFill>
                <a:latin typeface="Monotype Corsiva" pitchFamily="66" charset="0"/>
                <a:ea typeface="Times New Roman" pitchFamily="18" charset="0"/>
                <a:cs typeface="Times New Roman" pitchFamily="18" charset="0"/>
              </a:rPr>
              <a:t>Ознакомление с трудом взрослых, воспитание уважения к  труженику и  результатам его труда, стремление оказывать посильную помощь</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Дима\Desktop\сюжетно-ролевая игра\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Прямоугольник 2"/>
          <p:cNvSpPr/>
          <p:nvPr/>
        </p:nvSpPr>
        <p:spPr>
          <a:xfrm>
            <a:off x="2214546" y="214290"/>
            <a:ext cx="4500593" cy="584775"/>
          </a:xfrm>
          <a:prstGeom prst="rect">
            <a:avLst/>
          </a:prstGeom>
        </p:spPr>
        <p:txBody>
          <a:bodyPr wrap="square">
            <a:spAutoFit/>
          </a:bodyPr>
          <a:lstStyle/>
          <a:p>
            <a:pPr algn="ctr"/>
            <a:r>
              <a:rPr lang="ru-RU" sz="3200" b="1" dirty="0" smtClean="0">
                <a:latin typeface="Times New Roman" pitchFamily="18" charset="0"/>
                <a:cs typeface="Times New Roman" pitchFamily="18" charset="0"/>
              </a:rPr>
              <a:t>Труд в природе</a:t>
            </a:r>
            <a:endParaRPr lang="ru-RU" sz="3200" b="1" dirty="0">
              <a:latin typeface="Times New Roman" pitchFamily="18" charset="0"/>
              <a:cs typeface="Times New Roman" pitchFamily="18" charset="0"/>
            </a:endParaRPr>
          </a:p>
        </p:txBody>
      </p:sp>
      <p:sp>
        <p:nvSpPr>
          <p:cNvPr id="4" name="TextBox 3"/>
          <p:cNvSpPr txBox="1"/>
          <p:nvPr/>
        </p:nvSpPr>
        <p:spPr>
          <a:xfrm>
            <a:off x="857224" y="785794"/>
            <a:ext cx="7457936" cy="523220"/>
          </a:xfrm>
          <a:prstGeom prst="rect">
            <a:avLst/>
          </a:prstGeom>
          <a:noFill/>
        </p:spPr>
        <p:txBody>
          <a:bodyPr wrap="square" rtlCol="0">
            <a:spAutoFit/>
          </a:bodyPr>
          <a:lstStyle/>
          <a:p>
            <a:pPr algn="ctr"/>
            <a:r>
              <a:rPr lang="ru-RU" sz="2800" b="1" i="1" dirty="0" smtClean="0"/>
              <a:t>Посадка, полив растений, семян</a:t>
            </a:r>
            <a:endParaRPr lang="ru-RU" sz="2800" b="1" i="1" dirty="0"/>
          </a:p>
        </p:txBody>
      </p:sp>
      <p:pic>
        <p:nvPicPr>
          <p:cNvPr id="33794" name="Picture 2" descr="D:\детский сад\20180510_110054.jpg"/>
          <p:cNvPicPr>
            <a:picLocks noChangeAspect="1" noChangeArrowheads="1"/>
          </p:cNvPicPr>
          <p:nvPr/>
        </p:nvPicPr>
        <p:blipFill>
          <a:blip r:embed="rId3" cstate="print"/>
          <a:srcRect/>
          <a:stretch>
            <a:fillRect/>
          </a:stretch>
        </p:blipFill>
        <p:spPr bwMode="auto">
          <a:xfrm>
            <a:off x="428595" y="1357297"/>
            <a:ext cx="3929091" cy="2946569"/>
          </a:xfrm>
          <a:prstGeom prst="rect">
            <a:avLst/>
          </a:prstGeom>
          <a:noFill/>
        </p:spPr>
      </p:pic>
      <p:pic>
        <p:nvPicPr>
          <p:cNvPr id="33795" name="Picture 3" descr="D:\детский сад\20180510_110156.jpg"/>
          <p:cNvPicPr>
            <a:picLocks noChangeAspect="1" noChangeArrowheads="1"/>
          </p:cNvPicPr>
          <p:nvPr/>
        </p:nvPicPr>
        <p:blipFill>
          <a:blip r:embed="rId4" cstate="print"/>
          <a:srcRect/>
          <a:stretch>
            <a:fillRect/>
          </a:stretch>
        </p:blipFill>
        <p:spPr bwMode="auto">
          <a:xfrm>
            <a:off x="4929190" y="1357298"/>
            <a:ext cx="3857652" cy="2893240"/>
          </a:xfrm>
          <a:prstGeom prst="rect">
            <a:avLst/>
          </a:prstGeom>
          <a:noFill/>
        </p:spPr>
      </p:pic>
      <p:pic>
        <p:nvPicPr>
          <p:cNvPr id="33796" name="Picture 4" descr="D:\детский сад\20180510_110546.jpg"/>
          <p:cNvPicPr>
            <a:picLocks noChangeAspect="1" noChangeArrowheads="1"/>
          </p:cNvPicPr>
          <p:nvPr/>
        </p:nvPicPr>
        <p:blipFill>
          <a:blip r:embed="rId5" cstate="print"/>
          <a:srcRect/>
          <a:stretch>
            <a:fillRect/>
          </a:stretch>
        </p:blipFill>
        <p:spPr bwMode="auto">
          <a:xfrm>
            <a:off x="5072066" y="3643314"/>
            <a:ext cx="3929090" cy="2946818"/>
          </a:xfrm>
          <a:prstGeom prst="rect">
            <a:avLst/>
          </a:prstGeom>
          <a:noFill/>
        </p:spPr>
      </p:pic>
      <p:pic>
        <p:nvPicPr>
          <p:cNvPr id="33797" name="Picture 5" descr="D:\детский сад\20180510_110744.jpg"/>
          <p:cNvPicPr>
            <a:picLocks noChangeAspect="1" noChangeArrowheads="1"/>
          </p:cNvPicPr>
          <p:nvPr/>
        </p:nvPicPr>
        <p:blipFill>
          <a:blip r:embed="rId6" cstate="print"/>
          <a:srcRect/>
          <a:stretch>
            <a:fillRect/>
          </a:stretch>
        </p:blipFill>
        <p:spPr bwMode="auto">
          <a:xfrm>
            <a:off x="785786" y="3786190"/>
            <a:ext cx="3857652" cy="2893239"/>
          </a:xfrm>
          <a:prstGeom prst="rect">
            <a:avLst/>
          </a:prstGeom>
          <a:noFill/>
        </p:spPr>
      </p:pic>
      <p:pic>
        <p:nvPicPr>
          <p:cNvPr id="9" name="Рисунок 8" descr="20180503_154845.jpg"/>
          <p:cNvPicPr>
            <a:picLocks noChangeAspect="1"/>
          </p:cNvPicPr>
          <p:nvPr/>
        </p:nvPicPr>
        <p:blipFill>
          <a:blip r:embed="rId7" cstate="print"/>
          <a:stretch>
            <a:fillRect/>
          </a:stretch>
        </p:blipFill>
        <p:spPr>
          <a:xfrm>
            <a:off x="2857487" y="1285860"/>
            <a:ext cx="4018387" cy="5357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1000"/>
                                  </p:stCondLst>
                                  <p:childTnLst>
                                    <p:set>
                                      <p:cBhvr>
                                        <p:cTn id="6" dur="1" fill="hold">
                                          <p:stCondLst>
                                            <p:cond delay="0"/>
                                          </p:stCondLst>
                                        </p:cTn>
                                        <p:tgtEl>
                                          <p:spTgt spid="9"/>
                                        </p:tgtEl>
                                        <p:attrNameLst>
                                          <p:attrName>style.visibility</p:attrName>
                                        </p:attrNameLst>
                                      </p:cBhvr>
                                      <p:to>
                                        <p:strVal val="visible"/>
                                      </p:to>
                                    </p:set>
                                    <p:animEffect transition="in" filter="circle(out)">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Дима\Desktop\сюжетно-ролевая игра\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Прямоугольник 2"/>
          <p:cNvSpPr/>
          <p:nvPr/>
        </p:nvSpPr>
        <p:spPr>
          <a:xfrm>
            <a:off x="1714480" y="142852"/>
            <a:ext cx="5357849" cy="584775"/>
          </a:xfrm>
          <a:prstGeom prst="rect">
            <a:avLst/>
          </a:prstGeom>
        </p:spPr>
        <p:txBody>
          <a:bodyPr wrap="square">
            <a:spAutoFit/>
          </a:bodyPr>
          <a:lstStyle/>
          <a:p>
            <a:pPr algn="ctr"/>
            <a:r>
              <a:rPr lang="ru-RU" sz="3200" b="1" dirty="0" smtClean="0">
                <a:latin typeface="Times New Roman" pitchFamily="18" charset="0"/>
                <a:cs typeface="Times New Roman" pitchFamily="18" charset="0"/>
              </a:rPr>
              <a:t>Труд в природе</a:t>
            </a:r>
            <a:endParaRPr lang="ru-RU" sz="3200" b="1" dirty="0">
              <a:latin typeface="Times New Roman" pitchFamily="18" charset="0"/>
              <a:cs typeface="Times New Roman" pitchFamily="18" charset="0"/>
            </a:endParaRPr>
          </a:p>
        </p:txBody>
      </p:sp>
      <p:sp>
        <p:nvSpPr>
          <p:cNvPr id="4" name="TextBox 3"/>
          <p:cNvSpPr txBox="1"/>
          <p:nvPr/>
        </p:nvSpPr>
        <p:spPr>
          <a:xfrm>
            <a:off x="2571736" y="714356"/>
            <a:ext cx="3643338" cy="523220"/>
          </a:xfrm>
          <a:prstGeom prst="rect">
            <a:avLst/>
          </a:prstGeom>
          <a:noFill/>
        </p:spPr>
        <p:txBody>
          <a:bodyPr wrap="square" rtlCol="0">
            <a:spAutoFit/>
          </a:bodyPr>
          <a:lstStyle/>
          <a:p>
            <a:pPr algn="ctr"/>
            <a:r>
              <a:rPr lang="ru-RU" sz="2800" b="1" i="1" dirty="0" smtClean="0">
                <a:latin typeface="Times New Roman" pitchFamily="18" charset="0"/>
                <a:cs typeface="Times New Roman" pitchFamily="18" charset="0"/>
              </a:rPr>
              <a:t>Подкормка птиц</a:t>
            </a:r>
            <a:endParaRPr lang="ru-RU" sz="2800" b="1" i="1" dirty="0">
              <a:latin typeface="Times New Roman" pitchFamily="18" charset="0"/>
              <a:cs typeface="Times New Roman" pitchFamily="18" charset="0"/>
            </a:endParaRPr>
          </a:p>
        </p:txBody>
      </p:sp>
      <p:pic>
        <p:nvPicPr>
          <p:cNvPr id="1026" name="Picture 2" descr="C:\Users\Дима\Downloads\image-0-02-05-b01cb1585743ad23a3bbb118c1b414355fb158fea43278d3f00fa2fabaabd766-V.jpg"/>
          <p:cNvPicPr>
            <a:picLocks noChangeAspect="1" noChangeArrowheads="1"/>
          </p:cNvPicPr>
          <p:nvPr/>
        </p:nvPicPr>
        <p:blipFill>
          <a:blip r:embed="rId3" cstate="print"/>
          <a:srcRect/>
          <a:stretch>
            <a:fillRect/>
          </a:stretch>
        </p:blipFill>
        <p:spPr bwMode="auto">
          <a:xfrm>
            <a:off x="1142976" y="1428736"/>
            <a:ext cx="7238106" cy="4786346"/>
          </a:xfrm>
          <a:prstGeom prst="rect">
            <a:avLst/>
          </a:prstGeom>
          <a:noFill/>
        </p:spPr>
      </p:pic>
      <p:pic>
        <p:nvPicPr>
          <p:cNvPr id="2050" name="Picture 2" descr="C:\Users\Дима\Downloads\image-0-02-04-11ae8ae0f2d9fd087daee03d3f7c8d1c82b8b054457ce2bb97976e3363734f51-V.jpg"/>
          <p:cNvPicPr>
            <a:picLocks noChangeAspect="1" noChangeArrowheads="1"/>
          </p:cNvPicPr>
          <p:nvPr/>
        </p:nvPicPr>
        <p:blipFill>
          <a:blip r:embed="rId4" cstate="print"/>
          <a:srcRect t="6859"/>
          <a:stretch>
            <a:fillRect/>
          </a:stretch>
        </p:blipFill>
        <p:spPr bwMode="auto">
          <a:xfrm>
            <a:off x="2714612" y="1417966"/>
            <a:ext cx="4214842" cy="4850337"/>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700"/>
                                  </p:stCondLst>
                                  <p:childTnLst>
                                    <p:set>
                                      <p:cBhvr>
                                        <p:cTn id="6" dur="1" fill="hold">
                                          <p:stCondLst>
                                            <p:cond delay="0"/>
                                          </p:stCondLst>
                                        </p:cTn>
                                        <p:tgtEl>
                                          <p:spTgt spid="2050"/>
                                        </p:tgtEl>
                                        <p:attrNameLst>
                                          <p:attrName>style.visibility</p:attrName>
                                        </p:attrNameLst>
                                      </p:cBhvr>
                                      <p:to>
                                        <p:strVal val="visible"/>
                                      </p:to>
                                    </p:set>
                                    <p:animEffect transition="in" filter="wedge">
                                      <p:cBhvr>
                                        <p:cTn id="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Дима\Desktop\сюжетно-ролевая игра\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Прямоугольник 2"/>
          <p:cNvSpPr/>
          <p:nvPr/>
        </p:nvSpPr>
        <p:spPr>
          <a:xfrm>
            <a:off x="785786" y="214290"/>
            <a:ext cx="7786742" cy="584775"/>
          </a:xfrm>
          <a:prstGeom prst="rect">
            <a:avLst/>
          </a:prstGeom>
        </p:spPr>
        <p:txBody>
          <a:bodyPr wrap="square">
            <a:spAutoFit/>
          </a:bodyPr>
          <a:lstStyle/>
          <a:p>
            <a:pPr algn="ctr"/>
            <a:r>
              <a:rPr lang="ru-RU" sz="3200" b="1" dirty="0" smtClean="0">
                <a:latin typeface="Times New Roman" pitchFamily="18" charset="0"/>
                <a:cs typeface="Times New Roman" pitchFamily="18" charset="0"/>
              </a:rPr>
              <a:t>Ручной и художественный труд</a:t>
            </a:r>
            <a:endParaRPr lang="ru-RU" sz="3200" b="1" dirty="0">
              <a:latin typeface="Times New Roman" pitchFamily="18" charset="0"/>
              <a:cs typeface="Times New Roman" pitchFamily="18" charset="0"/>
            </a:endParaRPr>
          </a:p>
        </p:txBody>
      </p:sp>
      <p:sp>
        <p:nvSpPr>
          <p:cNvPr id="4" name="Прямоугольник 3"/>
          <p:cNvSpPr/>
          <p:nvPr/>
        </p:nvSpPr>
        <p:spPr>
          <a:xfrm>
            <a:off x="428596" y="785794"/>
            <a:ext cx="8429684" cy="923330"/>
          </a:xfrm>
          <a:prstGeom prst="rect">
            <a:avLst/>
          </a:prstGeom>
        </p:spPr>
        <p:txBody>
          <a:bodyPr wrap="square">
            <a:spAutoFit/>
          </a:bodyPr>
          <a:lstStyle/>
          <a:p>
            <a:pPr algn="ctr"/>
            <a:r>
              <a:rPr lang="ru-RU" b="1" dirty="0" smtClean="0">
                <a:latin typeface="Monotype Corsiva" pitchFamily="66" charset="0"/>
              </a:rPr>
              <a:t>Художественный труд в дошкольном учреждении</a:t>
            </a:r>
            <a:br>
              <a:rPr lang="ru-RU" b="1" dirty="0" smtClean="0">
                <a:latin typeface="Monotype Corsiva" pitchFamily="66" charset="0"/>
              </a:rPr>
            </a:br>
            <a:r>
              <a:rPr lang="ru-RU" b="1" dirty="0" smtClean="0">
                <a:latin typeface="Monotype Corsiva" pitchFamily="66" charset="0"/>
              </a:rPr>
              <a:t>представлен в двух направлениях: дети изготовляют поделки и учатся украшать своими изделиями помещение группы к праздникам, оформлять выставки и т. п.</a:t>
            </a:r>
            <a:endParaRPr lang="ru-RU" b="1" dirty="0">
              <a:latin typeface="Monotype Corsiva" pitchFamily="66" charset="0"/>
            </a:endParaRPr>
          </a:p>
        </p:txBody>
      </p:sp>
      <p:pic>
        <p:nvPicPr>
          <p:cNvPr id="35843" name="Picture 3" descr="D:\детский сад\20161108_104717.jpg"/>
          <p:cNvPicPr>
            <a:picLocks noChangeAspect="1" noChangeArrowheads="1"/>
          </p:cNvPicPr>
          <p:nvPr/>
        </p:nvPicPr>
        <p:blipFill>
          <a:blip r:embed="rId3" cstate="print"/>
          <a:srcRect/>
          <a:stretch>
            <a:fillRect/>
          </a:stretch>
        </p:blipFill>
        <p:spPr bwMode="auto">
          <a:xfrm>
            <a:off x="3000364" y="1857364"/>
            <a:ext cx="6000792" cy="4500594"/>
          </a:xfrm>
          <a:prstGeom prst="rect">
            <a:avLst/>
          </a:prstGeom>
          <a:noFill/>
        </p:spPr>
      </p:pic>
      <p:pic>
        <p:nvPicPr>
          <p:cNvPr id="35844" name="Picture 4" descr="D:\детский сад\20180503_065933.jpg"/>
          <p:cNvPicPr>
            <a:picLocks noChangeAspect="1" noChangeArrowheads="1"/>
          </p:cNvPicPr>
          <p:nvPr/>
        </p:nvPicPr>
        <p:blipFill>
          <a:blip r:embed="rId4" cstate="print"/>
          <a:srcRect/>
          <a:stretch>
            <a:fillRect/>
          </a:stretch>
        </p:blipFill>
        <p:spPr bwMode="auto">
          <a:xfrm>
            <a:off x="214282" y="1857364"/>
            <a:ext cx="3393304" cy="4524404"/>
          </a:xfrm>
          <a:prstGeom prst="rect">
            <a:avLst/>
          </a:prstGeom>
          <a:noFill/>
        </p:spPr>
      </p:pic>
      <p:pic>
        <p:nvPicPr>
          <p:cNvPr id="35845" name="Picture 5" descr="D:\детский сад\20180507_121140.jpg"/>
          <p:cNvPicPr>
            <a:picLocks noChangeAspect="1" noChangeArrowheads="1"/>
          </p:cNvPicPr>
          <p:nvPr/>
        </p:nvPicPr>
        <p:blipFill>
          <a:blip r:embed="rId5" cstate="print"/>
          <a:srcRect/>
          <a:stretch>
            <a:fillRect/>
          </a:stretch>
        </p:blipFill>
        <p:spPr bwMode="auto">
          <a:xfrm>
            <a:off x="1500167" y="1857364"/>
            <a:ext cx="6001298" cy="450059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843"/>
                                        </p:tgtEl>
                                        <p:attrNameLst>
                                          <p:attrName>style.visibility</p:attrName>
                                        </p:attrNameLst>
                                      </p:cBhvr>
                                      <p:to>
                                        <p:strVal val="visible"/>
                                      </p:to>
                                    </p:set>
                                    <p:animEffect transition="in" filter="fade">
                                      <p:cBhvr>
                                        <p:cTn id="7" dur="2000"/>
                                        <p:tgtEl>
                                          <p:spTgt spid="3584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5844"/>
                                        </p:tgtEl>
                                        <p:attrNameLst>
                                          <p:attrName>style.visibility</p:attrName>
                                        </p:attrNameLst>
                                      </p:cBhvr>
                                      <p:to>
                                        <p:strVal val="visible"/>
                                      </p:to>
                                    </p:set>
                                    <p:animEffect transition="in" filter="fade">
                                      <p:cBhvr>
                                        <p:cTn id="11" dur="2000"/>
                                        <p:tgtEl>
                                          <p:spTgt spid="35844"/>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35845"/>
                                        </p:tgtEl>
                                        <p:attrNameLst>
                                          <p:attrName>style.visibility</p:attrName>
                                        </p:attrNameLst>
                                      </p:cBhvr>
                                      <p:to>
                                        <p:strVal val="visible"/>
                                      </p:to>
                                    </p:set>
                                    <p:animEffect transition="in" filter="fade">
                                      <p:cBhvr>
                                        <p:cTn id="15" dur="2000"/>
                                        <p:tgtEl>
                                          <p:spTgt spid="358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Дима\Desktop\сюжетно-ролевая игра\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Прямоугольник 2"/>
          <p:cNvSpPr/>
          <p:nvPr/>
        </p:nvSpPr>
        <p:spPr>
          <a:xfrm>
            <a:off x="1000100" y="142852"/>
            <a:ext cx="7000924" cy="584775"/>
          </a:xfrm>
          <a:prstGeom prst="rect">
            <a:avLst/>
          </a:prstGeom>
        </p:spPr>
        <p:txBody>
          <a:bodyPr wrap="square">
            <a:spAutoFit/>
          </a:bodyPr>
          <a:lstStyle/>
          <a:p>
            <a:pPr algn="ctr"/>
            <a:r>
              <a:rPr lang="ru-RU" sz="3200" b="1" dirty="0" smtClean="0">
                <a:latin typeface="Times New Roman" pitchFamily="18" charset="0"/>
                <a:ea typeface="Times New Roman" pitchFamily="18" charset="0"/>
                <a:cs typeface="Times New Roman" pitchFamily="18" charset="0"/>
              </a:rPr>
              <a:t>Консультации для родителей</a:t>
            </a:r>
            <a:endParaRPr lang="ru-RU" sz="3200" dirty="0"/>
          </a:p>
        </p:txBody>
      </p:sp>
      <p:sp>
        <p:nvSpPr>
          <p:cNvPr id="4" name="Прямоугольник 3"/>
          <p:cNvSpPr/>
          <p:nvPr/>
        </p:nvSpPr>
        <p:spPr>
          <a:xfrm>
            <a:off x="785786" y="714356"/>
            <a:ext cx="8072494" cy="1938992"/>
          </a:xfrm>
          <a:prstGeom prst="rect">
            <a:avLst/>
          </a:prstGeom>
        </p:spPr>
        <p:txBody>
          <a:bodyPr wrap="square">
            <a:spAutoFit/>
          </a:bodyPr>
          <a:lstStyle/>
          <a:p>
            <a:pPr algn="ctr"/>
            <a:r>
              <a:rPr lang="ru-RU" sz="2000" b="1" dirty="0" smtClean="0">
                <a:latin typeface="Monotype Corsiva" pitchFamily="66" charset="0"/>
                <a:ea typeface="Times New Roman" pitchFamily="18" charset="0"/>
                <a:cs typeface="Times New Roman" pitchFamily="18" charset="0"/>
              </a:rPr>
              <a:t>В группе  была оформлена наглядная информация для родителей :</a:t>
            </a:r>
          </a:p>
          <a:p>
            <a:pPr algn="ctr"/>
            <a:r>
              <a:rPr lang="ru-RU" sz="2000" b="1" dirty="0" smtClean="0">
                <a:latin typeface="Monotype Corsiva" pitchFamily="66" charset="0"/>
                <a:ea typeface="Times New Roman" pitchFamily="18" charset="0"/>
                <a:cs typeface="Times New Roman" pitchFamily="18" charset="0"/>
              </a:rPr>
              <a:t>«Как приучить ребёнка к труду», </a:t>
            </a:r>
          </a:p>
          <a:p>
            <a:pPr algn="ctr"/>
            <a:r>
              <a:rPr lang="ru-RU" sz="2000" b="1" dirty="0" smtClean="0">
                <a:latin typeface="Monotype Corsiva" pitchFamily="66" charset="0"/>
                <a:ea typeface="Times New Roman" pitchFamily="18" charset="0"/>
                <a:cs typeface="Times New Roman" pitchFamily="18" charset="0"/>
              </a:rPr>
              <a:t>«Ознакомление детей дошкольного возраста с трудом взрослых», </a:t>
            </a:r>
          </a:p>
          <a:p>
            <a:pPr algn="ctr"/>
            <a:r>
              <a:rPr lang="ru-RU" sz="2000" b="1" dirty="0" smtClean="0">
                <a:latin typeface="Monotype Corsiva" pitchFamily="66" charset="0"/>
                <a:ea typeface="Times New Roman" pitchFamily="18" charset="0"/>
                <a:cs typeface="Times New Roman" pitchFamily="18" charset="0"/>
              </a:rPr>
              <a:t>«Формирование положительного отношения к труду», </a:t>
            </a:r>
          </a:p>
          <a:p>
            <a:pPr algn="ctr"/>
            <a:r>
              <a:rPr lang="ru-RU" sz="2000" b="1" dirty="0" smtClean="0">
                <a:latin typeface="Monotype Corsiva" pitchFamily="66" charset="0"/>
                <a:ea typeface="Times New Roman" pitchFamily="18" charset="0"/>
                <a:cs typeface="Times New Roman" pitchFamily="18" charset="0"/>
              </a:rPr>
              <a:t>«Значение трудового воспитания в развитии личности дошкольника»,</a:t>
            </a:r>
          </a:p>
          <a:p>
            <a:pPr algn="ctr"/>
            <a:r>
              <a:rPr lang="ru-RU" sz="2000" b="1" dirty="0" smtClean="0">
                <a:latin typeface="Monotype Corsiva" pitchFamily="66" charset="0"/>
                <a:ea typeface="Times New Roman" pitchFamily="18" charset="0"/>
                <a:cs typeface="Times New Roman" pitchFamily="18" charset="0"/>
              </a:rPr>
              <a:t>«Трудовое воспитание ребенка в семье»</a:t>
            </a:r>
          </a:p>
        </p:txBody>
      </p:sp>
      <p:pic>
        <p:nvPicPr>
          <p:cNvPr id="1026" name="Picture 2" descr="C:\Users\Дима\Downloads\20180514_170657.jpg"/>
          <p:cNvPicPr>
            <a:picLocks noChangeAspect="1" noChangeArrowheads="1"/>
          </p:cNvPicPr>
          <p:nvPr/>
        </p:nvPicPr>
        <p:blipFill>
          <a:blip r:embed="rId3" cstate="print"/>
          <a:srcRect b="23076"/>
          <a:stretch>
            <a:fillRect/>
          </a:stretch>
        </p:blipFill>
        <p:spPr bwMode="auto">
          <a:xfrm>
            <a:off x="1000100" y="2786058"/>
            <a:ext cx="3482585" cy="3571900"/>
          </a:xfrm>
          <a:prstGeom prst="rect">
            <a:avLst/>
          </a:prstGeom>
          <a:noFill/>
        </p:spPr>
      </p:pic>
      <p:pic>
        <p:nvPicPr>
          <p:cNvPr id="1027" name="Picture 3" descr="C:\Users\Дима\Downloads\20180514_170751.jpg"/>
          <p:cNvPicPr>
            <a:picLocks noChangeAspect="1" noChangeArrowheads="1"/>
          </p:cNvPicPr>
          <p:nvPr/>
        </p:nvPicPr>
        <p:blipFill>
          <a:blip r:embed="rId4" cstate="print"/>
          <a:srcRect t="14423" b="13462"/>
          <a:stretch>
            <a:fillRect/>
          </a:stretch>
        </p:blipFill>
        <p:spPr bwMode="auto">
          <a:xfrm>
            <a:off x="4500562" y="2786058"/>
            <a:ext cx="3714776" cy="3571900"/>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Дима\Desktop\сюжетно-ролевая игра\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36866" name="Picture 2" descr="D:\детский сад\20180508_075800.jpg"/>
          <p:cNvPicPr>
            <a:picLocks noChangeAspect="1" noChangeArrowheads="1"/>
          </p:cNvPicPr>
          <p:nvPr/>
        </p:nvPicPr>
        <p:blipFill>
          <a:blip r:embed="rId3" cstate="print"/>
          <a:srcRect/>
          <a:stretch>
            <a:fillRect/>
          </a:stretch>
        </p:blipFill>
        <p:spPr bwMode="auto">
          <a:xfrm>
            <a:off x="500035" y="1428736"/>
            <a:ext cx="3571900" cy="2678925"/>
          </a:xfrm>
          <a:prstGeom prst="rect">
            <a:avLst/>
          </a:prstGeom>
          <a:noFill/>
        </p:spPr>
      </p:pic>
      <p:sp>
        <p:nvSpPr>
          <p:cNvPr id="5" name="Прямоугольник 4"/>
          <p:cNvSpPr/>
          <p:nvPr/>
        </p:nvSpPr>
        <p:spPr>
          <a:xfrm>
            <a:off x="571472" y="285728"/>
            <a:ext cx="8072494" cy="584775"/>
          </a:xfrm>
          <a:prstGeom prst="rect">
            <a:avLst/>
          </a:prstGeom>
        </p:spPr>
        <p:txBody>
          <a:bodyPr wrap="square">
            <a:spAutoFit/>
          </a:bodyPr>
          <a:lstStyle/>
          <a:p>
            <a:pPr algn="ctr"/>
            <a:r>
              <a:rPr lang="ru-RU" sz="3200" b="1" dirty="0" smtClean="0">
                <a:latin typeface="Times New Roman" pitchFamily="18" charset="0"/>
                <a:cs typeface="Times New Roman" pitchFamily="18" charset="0"/>
              </a:rPr>
              <a:t>Конкурсы поделок для детей и родителей </a:t>
            </a:r>
            <a:endParaRPr lang="ru-RU" sz="3200" dirty="0"/>
          </a:p>
        </p:txBody>
      </p:sp>
      <p:pic>
        <p:nvPicPr>
          <p:cNvPr id="36867" name="Picture 3" descr="D:\детский сад\20171225_160449.jpg"/>
          <p:cNvPicPr>
            <a:picLocks noChangeAspect="1" noChangeArrowheads="1"/>
          </p:cNvPicPr>
          <p:nvPr/>
        </p:nvPicPr>
        <p:blipFill>
          <a:blip r:embed="rId4" cstate="print"/>
          <a:srcRect/>
          <a:stretch>
            <a:fillRect/>
          </a:stretch>
        </p:blipFill>
        <p:spPr bwMode="auto">
          <a:xfrm>
            <a:off x="4500562" y="928670"/>
            <a:ext cx="3643338" cy="2732504"/>
          </a:xfrm>
          <a:prstGeom prst="rect">
            <a:avLst/>
          </a:prstGeom>
          <a:noFill/>
        </p:spPr>
      </p:pic>
      <p:sp>
        <p:nvSpPr>
          <p:cNvPr id="8" name="TextBox 7"/>
          <p:cNvSpPr txBox="1"/>
          <p:nvPr/>
        </p:nvSpPr>
        <p:spPr>
          <a:xfrm>
            <a:off x="857224" y="785794"/>
            <a:ext cx="3134191" cy="646331"/>
          </a:xfrm>
          <a:prstGeom prst="rect">
            <a:avLst/>
          </a:prstGeom>
          <a:noFill/>
        </p:spPr>
        <p:txBody>
          <a:bodyPr wrap="square" rtlCol="0">
            <a:spAutoFit/>
          </a:bodyPr>
          <a:lstStyle/>
          <a:p>
            <a:pPr algn="ctr"/>
            <a:r>
              <a:rPr lang="ru-RU" b="1" dirty="0" smtClean="0">
                <a:latin typeface="Monotype Corsiva" pitchFamily="66" charset="0"/>
              </a:rPr>
              <a:t>Конкурс «Космическое путешествие»</a:t>
            </a:r>
            <a:endParaRPr lang="ru-RU" b="1" dirty="0">
              <a:latin typeface="Monotype Corsiva" pitchFamily="66" charset="0"/>
            </a:endParaRPr>
          </a:p>
        </p:txBody>
      </p:sp>
      <p:sp>
        <p:nvSpPr>
          <p:cNvPr id="9" name="Прямоугольник 8"/>
          <p:cNvSpPr/>
          <p:nvPr/>
        </p:nvSpPr>
        <p:spPr>
          <a:xfrm>
            <a:off x="6072198" y="3857628"/>
            <a:ext cx="2643206" cy="646331"/>
          </a:xfrm>
          <a:prstGeom prst="rect">
            <a:avLst/>
          </a:prstGeom>
        </p:spPr>
        <p:txBody>
          <a:bodyPr wrap="square">
            <a:spAutoFit/>
          </a:bodyPr>
          <a:lstStyle/>
          <a:p>
            <a:pPr algn="ctr"/>
            <a:r>
              <a:rPr lang="ru-RU" b="1" dirty="0" smtClean="0">
                <a:latin typeface="Monotype Corsiva" pitchFamily="66" charset="0"/>
              </a:rPr>
              <a:t>Конкурс </a:t>
            </a:r>
          </a:p>
          <a:p>
            <a:pPr algn="ctr"/>
            <a:r>
              <a:rPr lang="ru-RU" b="1" dirty="0" smtClean="0">
                <a:latin typeface="Monotype Corsiva" pitchFamily="66" charset="0"/>
              </a:rPr>
              <a:t>«Новогодний подсвечник»</a:t>
            </a:r>
            <a:endParaRPr lang="ru-RU" b="1" dirty="0">
              <a:latin typeface="Monotype Corsiva" pitchFamily="66" charset="0"/>
            </a:endParaRPr>
          </a:p>
        </p:txBody>
      </p:sp>
      <p:pic>
        <p:nvPicPr>
          <p:cNvPr id="2050" name="Picture 2" descr="C:\Users\Дима\Desktop\Поделки из прир. матер\20161028_183952.jpg"/>
          <p:cNvPicPr>
            <a:picLocks noChangeAspect="1" noChangeArrowheads="1"/>
          </p:cNvPicPr>
          <p:nvPr/>
        </p:nvPicPr>
        <p:blipFill>
          <a:blip r:embed="rId5" cstate="print"/>
          <a:srcRect/>
          <a:stretch>
            <a:fillRect/>
          </a:stretch>
        </p:blipFill>
        <p:spPr bwMode="auto">
          <a:xfrm>
            <a:off x="2000232" y="3857628"/>
            <a:ext cx="3738616" cy="2803163"/>
          </a:xfrm>
          <a:prstGeom prst="rect">
            <a:avLst/>
          </a:prstGeom>
          <a:noFill/>
        </p:spPr>
      </p:pic>
      <p:sp>
        <p:nvSpPr>
          <p:cNvPr id="10" name="Прямоугольник 9"/>
          <p:cNvSpPr/>
          <p:nvPr/>
        </p:nvSpPr>
        <p:spPr>
          <a:xfrm>
            <a:off x="5500694" y="5857892"/>
            <a:ext cx="2786082" cy="646331"/>
          </a:xfrm>
          <a:prstGeom prst="rect">
            <a:avLst/>
          </a:prstGeom>
        </p:spPr>
        <p:txBody>
          <a:bodyPr wrap="square">
            <a:spAutoFit/>
          </a:bodyPr>
          <a:lstStyle/>
          <a:p>
            <a:pPr algn="ctr"/>
            <a:r>
              <a:rPr lang="ru-RU" b="1" dirty="0" smtClean="0">
                <a:latin typeface="Monotype Corsiva" pitchFamily="66" charset="0"/>
              </a:rPr>
              <a:t>Конкурс поделок </a:t>
            </a:r>
          </a:p>
          <a:p>
            <a:pPr algn="ctr"/>
            <a:r>
              <a:rPr lang="ru-RU" b="1" dirty="0" smtClean="0">
                <a:latin typeface="Monotype Corsiva" pitchFamily="66" charset="0"/>
              </a:rPr>
              <a:t>из природного материала</a:t>
            </a:r>
            <a:endParaRPr lang="ru-RU"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Дима\Desktop\сюжетно-ролевая игра\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 name="Прямоугольник 3"/>
          <p:cNvSpPr/>
          <p:nvPr/>
        </p:nvSpPr>
        <p:spPr>
          <a:xfrm>
            <a:off x="714348" y="714356"/>
            <a:ext cx="8001055" cy="954107"/>
          </a:xfrm>
          <a:prstGeom prst="rect">
            <a:avLst/>
          </a:prstGeom>
        </p:spPr>
        <p:txBody>
          <a:bodyPr wrap="square">
            <a:spAutoFit/>
          </a:bodyPr>
          <a:lstStyle/>
          <a:p>
            <a:pPr algn="ctr"/>
            <a:r>
              <a:rPr lang="ru-RU" sz="2800" b="1" i="1" dirty="0" smtClean="0">
                <a:latin typeface="Times New Roman" pitchFamily="18" charset="0"/>
                <a:cs typeface="Times New Roman" pitchFamily="18" charset="0"/>
              </a:rPr>
              <a:t>Участие в акции </a:t>
            </a:r>
          </a:p>
          <a:p>
            <a:pPr algn="ctr"/>
            <a:r>
              <a:rPr lang="ru-RU" sz="2800" b="1" i="1" dirty="0" smtClean="0">
                <a:latin typeface="Times New Roman" pitchFamily="18" charset="0"/>
                <a:cs typeface="Times New Roman" pitchFamily="18" charset="0"/>
              </a:rPr>
              <a:t>«Поможем зимующим птицам»</a:t>
            </a:r>
            <a:endParaRPr lang="ru-RU" sz="2800" i="1" dirty="0"/>
          </a:p>
        </p:txBody>
      </p:sp>
      <p:sp>
        <p:nvSpPr>
          <p:cNvPr id="5" name="TextBox 4"/>
          <p:cNvSpPr txBox="1"/>
          <p:nvPr/>
        </p:nvSpPr>
        <p:spPr>
          <a:xfrm>
            <a:off x="2428860" y="142852"/>
            <a:ext cx="4429156" cy="584775"/>
          </a:xfrm>
          <a:prstGeom prst="rect">
            <a:avLst/>
          </a:prstGeom>
          <a:noFill/>
        </p:spPr>
        <p:txBody>
          <a:bodyPr wrap="square" rtlCol="0">
            <a:spAutoFit/>
          </a:bodyPr>
          <a:lstStyle/>
          <a:p>
            <a:pPr algn="ctr"/>
            <a:r>
              <a:rPr lang="ru-RU" sz="3200" b="1" dirty="0" smtClean="0">
                <a:latin typeface="Times New Roman" pitchFamily="18" charset="0"/>
                <a:cs typeface="Times New Roman" pitchFamily="18" charset="0"/>
              </a:rPr>
              <a:t>Работа с родителями</a:t>
            </a:r>
            <a:endParaRPr lang="ru-RU" sz="3200" b="1" dirty="0">
              <a:latin typeface="Times New Roman" pitchFamily="18" charset="0"/>
              <a:cs typeface="Times New Roman" pitchFamily="18" charset="0"/>
            </a:endParaRPr>
          </a:p>
        </p:txBody>
      </p:sp>
      <p:sp>
        <p:nvSpPr>
          <p:cNvPr id="6" name="TextBox 5"/>
          <p:cNvSpPr txBox="1"/>
          <p:nvPr/>
        </p:nvSpPr>
        <p:spPr>
          <a:xfrm>
            <a:off x="2357422" y="1643050"/>
            <a:ext cx="4714908" cy="400110"/>
          </a:xfrm>
          <a:prstGeom prst="rect">
            <a:avLst/>
          </a:prstGeom>
          <a:noFill/>
        </p:spPr>
        <p:txBody>
          <a:bodyPr wrap="square" rtlCol="0">
            <a:spAutoFit/>
          </a:bodyPr>
          <a:lstStyle/>
          <a:p>
            <a:pPr algn="ctr"/>
            <a:r>
              <a:rPr lang="ru-RU" sz="2000" b="1" i="1" dirty="0" smtClean="0">
                <a:latin typeface="Times New Roman" pitchFamily="18" charset="0"/>
                <a:cs typeface="Times New Roman" pitchFamily="18" charset="0"/>
              </a:rPr>
              <a:t>Конкурс кормушек своими руками</a:t>
            </a:r>
            <a:endParaRPr lang="ru-RU" sz="2000" b="1" i="1" dirty="0">
              <a:latin typeface="Times New Roman" pitchFamily="18" charset="0"/>
              <a:cs typeface="Times New Roman" pitchFamily="18" charset="0"/>
            </a:endParaRPr>
          </a:p>
        </p:txBody>
      </p:sp>
      <p:pic>
        <p:nvPicPr>
          <p:cNvPr id="1026" name="Picture 2" descr="C:\Users\Дима\Downloads\image-0-02-04-de8f7a662672f92247b46a926d4ba706a32e15722d5b9ee156c4c20f8001e1d5-V.jpg"/>
          <p:cNvPicPr>
            <a:picLocks noChangeAspect="1" noChangeArrowheads="1"/>
          </p:cNvPicPr>
          <p:nvPr/>
        </p:nvPicPr>
        <p:blipFill>
          <a:blip r:embed="rId3" cstate="print"/>
          <a:srcRect l="7881" r="4263" b="20931"/>
          <a:stretch>
            <a:fillRect/>
          </a:stretch>
        </p:blipFill>
        <p:spPr bwMode="auto">
          <a:xfrm>
            <a:off x="285720" y="2143116"/>
            <a:ext cx="5715040" cy="3857652"/>
          </a:xfrm>
          <a:prstGeom prst="rect">
            <a:avLst/>
          </a:prstGeom>
          <a:ln>
            <a:noFill/>
          </a:ln>
          <a:effectLst>
            <a:softEdge rad="112500"/>
          </a:effectLst>
        </p:spPr>
      </p:pic>
      <p:pic>
        <p:nvPicPr>
          <p:cNvPr id="1027" name="Picture 3" descr="C:\Users\Дима\Desktop\Поделки из прир. матер\20161205_180020.jpg"/>
          <p:cNvPicPr>
            <a:picLocks noChangeAspect="1" noChangeArrowheads="1"/>
          </p:cNvPicPr>
          <p:nvPr/>
        </p:nvPicPr>
        <p:blipFill>
          <a:blip r:embed="rId4" cstate="print"/>
          <a:srcRect/>
          <a:stretch>
            <a:fillRect/>
          </a:stretch>
        </p:blipFill>
        <p:spPr bwMode="auto">
          <a:xfrm>
            <a:off x="6072198" y="2071679"/>
            <a:ext cx="2914649" cy="3886198"/>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Дима\Desktop\сюжетно-ролевая игра\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Прямоугольник 2"/>
          <p:cNvSpPr/>
          <p:nvPr/>
        </p:nvSpPr>
        <p:spPr>
          <a:xfrm>
            <a:off x="2000232" y="285728"/>
            <a:ext cx="5214974" cy="584775"/>
          </a:xfrm>
          <a:prstGeom prst="rect">
            <a:avLst/>
          </a:prstGeom>
        </p:spPr>
        <p:txBody>
          <a:bodyPr wrap="square">
            <a:spAutoFit/>
          </a:bodyPr>
          <a:lstStyle/>
          <a:p>
            <a:pPr algn="ctr"/>
            <a:r>
              <a:rPr lang="ru-RU" sz="3200" b="1" dirty="0" smtClean="0">
                <a:latin typeface="Times New Roman" pitchFamily="18" charset="0"/>
                <a:cs typeface="Times New Roman" pitchFamily="18" charset="0"/>
              </a:rPr>
              <a:t>Работа с родителями</a:t>
            </a:r>
            <a:endParaRPr lang="ru-RU" sz="3200" b="1" dirty="0">
              <a:latin typeface="Times New Roman" pitchFamily="18" charset="0"/>
              <a:cs typeface="Times New Roman" pitchFamily="18" charset="0"/>
            </a:endParaRPr>
          </a:p>
        </p:txBody>
      </p:sp>
      <p:sp>
        <p:nvSpPr>
          <p:cNvPr id="4" name="Прямоугольник 3"/>
          <p:cNvSpPr/>
          <p:nvPr/>
        </p:nvSpPr>
        <p:spPr>
          <a:xfrm>
            <a:off x="642909" y="928670"/>
            <a:ext cx="8072495" cy="523220"/>
          </a:xfrm>
          <a:prstGeom prst="rect">
            <a:avLst/>
          </a:prstGeom>
        </p:spPr>
        <p:txBody>
          <a:bodyPr wrap="square">
            <a:spAutoFit/>
          </a:bodyPr>
          <a:lstStyle/>
          <a:p>
            <a:pPr algn="ctr"/>
            <a:r>
              <a:rPr lang="ru-RU" sz="2800" b="1" i="1" dirty="0" smtClean="0">
                <a:latin typeface="Times New Roman" pitchFamily="18" charset="0"/>
                <a:cs typeface="Times New Roman" pitchFamily="18" charset="0"/>
              </a:rPr>
              <a:t>Создание альбома «Мамины помощники»</a:t>
            </a:r>
            <a:endParaRPr lang="ru-RU" sz="2800" b="1" i="1" dirty="0">
              <a:latin typeface="Times New Roman" pitchFamily="18" charset="0"/>
              <a:cs typeface="Times New Roman" pitchFamily="18" charset="0"/>
            </a:endParaRPr>
          </a:p>
        </p:txBody>
      </p:sp>
      <p:pic>
        <p:nvPicPr>
          <p:cNvPr id="1026" name="Picture 2" descr="D:\детский сад\Новая папка (2)\20180515_074948.jpg"/>
          <p:cNvPicPr>
            <a:picLocks noChangeAspect="1" noChangeArrowheads="1"/>
          </p:cNvPicPr>
          <p:nvPr/>
        </p:nvPicPr>
        <p:blipFill>
          <a:blip r:embed="rId3" cstate="print"/>
          <a:srcRect/>
          <a:stretch>
            <a:fillRect/>
          </a:stretch>
        </p:blipFill>
        <p:spPr bwMode="auto">
          <a:xfrm>
            <a:off x="285720" y="1714488"/>
            <a:ext cx="5524538" cy="4143404"/>
          </a:xfrm>
          <a:prstGeom prst="rect">
            <a:avLst/>
          </a:prstGeom>
          <a:noFill/>
        </p:spPr>
      </p:pic>
      <p:pic>
        <p:nvPicPr>
          <p:cNvPr id="1027" name="Picture 3" descr="D:\детский сад\Новая папка (2)\20180515_075010.jpg"/>
          <p:cNvPicPr>
            <a:picLocks noChangeAspect="1" noChangeArrowheads="1"/>
          </p:cNvPicPr>
          <p:nvPr/>
        </p:nvPicPr>
        <p:blipFill>
          <a:blip r:embed="rId4" cstate="print"/>
          <a:srcRect/>
          <a:stretch>
            <a:fillRect/>
          </a:stretch>
        </p:blipFill>
        <p:spPr bwMode="auto">
          <a:xfrm>
            <a:off x="3357554" y="1714488"/>
            <a:ext cx="5524538" cy="4143404"/>
          </a:xfrm>
          <a:prstGeom prst="rect">
            <a:avLst/>
          </a:prstGeom>
          <a:noFill/>
        </p:spPr>
      </p:pic>
      <p:pic>
        <p:nvPicPr>
          <p:cNvPr id="1028" name="Picture 4" descr="D:\детский сад\Новая папка (2)\20180515_075153.jpg"/>
          <p:cNvPicPr>
            <a:picLocks noChangeAspect="1" noChangeArrowheads="1"/>
          </p:cNvPicPr>
          <p:nvPr/>
        </p:nvPicPr>
        <p:blipFill>
          <a:blip r:embed="rId5" cstate="print"/>
          <a:srcRect/>
          <a:stretch>
            <a:fillRect/>
          </a:stretch>
        </p:blipFill>
        <p:spPr bwMode="auto">
          <a:xfrm rot="5400000">
            <a:off x="2152037" y="2134188"/>
            <a:ext cx="5072099" cy="380407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childTnLst>
                                </p:cTn>
                              </p:par>
                            </p:childTnLst>
                          </p:cTn>
                        </p:par>
                        <p:par>
                          <p:cTn id="8" fill="hold">
                            <p:stCondLst>
                              <p:cond delay="1000"/>
                            </p:stCondLst>
                            <p:childTnLst>
                              <p:par>
                                <p:cTn id="9" presetID="10" presetClass="entr" presetSubtype="0" fill="hold" nodeType="afterEffect">
                                  <p:stCondLst>
                                    <p:cond delay="700"/>
                                  </p:stCondLst>
                                  <p:childTnLst>
                                    <p:set>
                                      <p:cBhvr>
                                        <p:cTn id="10" dur="1" fill="hold">
                                          <p:stCondLst>
                                            <p:cond delay="0"/>
                                          </p:stCondLst>
                                        </p:cTn>
                                        <p:tgtEl>
                                          <p:spTgt spid="1027"/>
                                        </p:tgtEl>
                                        <p:attrNameLst>
                                          <p:attrName>style.visibility</p:attrName>
                                        </p:attrNameLst>
                                      </p:cBhvr>
                                      <p:to>
                                        <p:strVal val="visible"/>
                                      </p:to>
                                    </p:set>
                                    <p:animEffect transition="in" filter="fade">
                                      <p:cBhvr>
                                        <p:cTn id="11" dur="1000"/>
                                        <p:tgtEl>
                                          <p:spTgt spid="1027"/>
                                        </p:tgtEl>
                                      </p:cBhvr>
                                    </p:animEffect>
                                  </p:childTnLst>
                                </p:cTn>
                              </p:par>
                            </p:childTnLst>
                          </p:cTn>
                        </p:par>
                        <p:par>
                          <p:cTn id="12" fill="hold">
                            <p:stCondLst>
                              <p:cond delay="2700"/>
                            </p:stCondLst>
                            <p:childTnLst>
                              <p:par>
                                <p:cTn id="13" presetID="10" presetClass="entr" presetSubtype="0" fill="hold" nodeType="afterEffect">
                                  <p:stCondLst>
                                    <p:cond delay="700"/>
                                  </p:stCondLst>
                                  <p:childTnLst>
                                    <p:set>
                                      <p:cBhvr>
                                        <p:cTn id="14" dur="1" fill="hold">
                                          <p:stCondLst>
                                            <p:cond delay="0"/>
                                          </p:stCondLst>
                                        </p:cTn>
                                        <p:tgtEl>
                                          <p:spTgt spid="1028"/>
                                        </p:tgtEl>
                                        <p:attrNameLst>
                                          <p:attrName>style.visibility</p:attrName>
                                        </p:attrNameLst>
                                      </p:cBhvr>
                                      <p:to>
                                        <p:strVal val="visible"/>
                                      </p:to>
                                    </p:set>
                                    <p:animEffect transition="in" filter="fade">
                                      <p:cBhvr>
                                        <p:cTn id="15"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Дима\Desktop\сюжетно-ролевая игра\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TextBox 2"/>
          <p:cNvSpPr txBox="1"/>
          <p:nvPr/>
        </p:nvSpPr>
        <p:spPr>
          <a:xfrm>
            <a:off x="500034" y="214290"/>
            <a:ext cx="8001057" cy="1077218"/>
          </a:xfrm>
          <a:prstGeom prst="rect">
            <a:avLst/>
          </a:prstGeom>
          <a:noFill/>
        </p:spPr>
        <p:txBody>
          <a:bodyPr wrap="square" rtlCol="0">
            <a:spAutoFit/>
          </a:bodyPr>
          <a:lstStyle/>
          <a:p>
            <a:pPr algn="ctr"/>
            <a:r>
              <a:rPr lang="ru-RU" sz="3200" b="1" dirty="0" smtClean="0">
                <a:latin typeface="Times New Roman" pitchFamily="18" charset="0"/>
                <a:cs typeface="Times New Roman" pitchFamily="18" charset="0"/>
              </a:rPr>
              <a:t>Совместная акция для детей и родителей </a:t>
            </a:r>
          </a:p>
          <a:p>
            <a:pPr algn="ctr"/>
            <a:r>
              <a:rPr lang="ru-RU" sz="3200" b="1" dirty="0" smtClean="0">
                <a:latin typeface="Times New Roman" pitchFamily="18" charset="0"/>
                <a:cs typeface="Times New Roman" pitchFamily="18" charset="0"/>
              </a:rPr>
              <a:t>«Посадим дерево»</a:t>
            </a:r>
            <a:endParaRPr lang="ru-RU" sz="3200" b="1" dirty="0">
              <a:latin typeface="Times New Roman" pitchFamily="18" charset="0"/>
              <a:cs typeface="Times New Roman" pitchFamily="18" charset="0"/>
            </a:endParaRPr>
          </a:p>
        </p:txBody>
      </p:sp>
      <p:pic>
        <p:nvPicPr>
          <p:cNvPr id="1026" name="Picture 2" descr="C:\Users\Дима\Desktop\Tree Gif (27).gif"/>
          <p:cNvPicPr>
            <a:picLocks noChangeAspect="1" noChangeArrowheads="1" noCrop="1"/>
          </p:cNvPicPr>
          <p:nvPr/>
        </p:nvPicPr>
        <p:blipFill>
          <a:blip r:embed="rId3" cstate="print"/>
          <a:srcRect/>
          <a:stretch>
            <a:fillRect/>
          </a:stretch>
        </p:blipFill>
        <p:spPr bwMode="auto">
          <a:xfrm>
            <a:off x="3071802" y="2285992"/>
            <a:ext cx="3143271" cy="3245325"/>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Дима\Desktop\сюжетно-ролевая игра\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Прямоугольник 2"/>
          <p:cNvSpPr/>
          <p:nvPr/>
        </p:nvSpPr>
        <p:spPr>
          <a:xfrm>
            <a:off x="285720" y="785794"/>
            <a:ext cx="8143932" cy="5940088"/>
          </a:xfrm>
          <a:prstGeom prst="rect">
            <a:avLst/>
          </a:prstGeom>
        </p:spPr>
        <p:txBody>
          <a:bodyPr wrap="square">
            <a:spAutoFit/>
          </a:bodyPr>
          <a:lstStyle/>
          <a:p>
            <a:r>
              <a:rPr lang="ru-RU" b="1" dirty="0" smtClean="0">
                <a:latin typeface="Monotype Corsiva" pitchFamily="66" charset="0"/>
              </a:rPr>
              <a:t>      </a:t>
            </a:r>
            <a:r>
              <a:rPr lang="ru-RU" sz="2000" b="1" dirty="0" smtClean="0">
                <a:latin typeface="Monotype Corsiva" pitchFamily="66" charset="0"/>
              </a:rPr>
              <a:t>При целенаправленной, планомерной   работе по трудовому воспитанию на этапе завершения дошкольного образования воспитанники овладевают основными культурными способами деятельности, проявляют инициативу и самостоятельность в разных видах трудовой деятельности, обладают установкой положительного отношения к разным видам труда. </a:t>
            </a:r>
          </a:p>
          <a:p>
            <a:r>
              <a:rPr lang="ru-RU" sz="2000" b="1" dirty="0" smtClean="0">
                <a:latin typeface="Monotype Corsiva" pitchFamily="66" charset="0"/>
              </a:rPr>
              <a:t>     В процессе коллективной трудовой деятельности дети учатся согласовывать свои действия, желания, интересы с работающими рядом товарищами, приходить при необходимости на помощь и обращаться за помощью, использовать              тактичные формы обращения. </a:t>
            </a:r>
          </a:p>
          <a:p>
            <a:pPr algn="ctr"/>
            <a:r>
              <a:rPr lang="ru-RU" sz="2000" b="1" dirty="0" smtClean="0">
                <a:latin typeface="Monotype Corsiva" pitchFamily="66" charset="0"/>
              </a:rPr>
              <a:t>                       В процессе труда у детей совершенствуются </a:t>
            </a:r>
          </a:p>
          <a:p>
            <a:pPr algn="ctr"/>
            <a:r>
              <a:rPr lang="ru-RU" sz="2000" b="1" dirty="0" smtClean="0">
                <a:latin typeface="Monotype Corsiva" pitchFamily="66" charset="0"/>
              </a:rPr>
              <a:t>навыки  и умения, развивается наблюдательность,</a:t>
            </a:r>
          </a:p>
          <a:p>
            <a:pPr algn="ctr"/>
            <a:r>
              <a:rPr lang="ru-RU" sz="2000" b="1" dirty="0" smtClean="0">
                <a:latin typeface="Monotype Corsiva" pitchFamily="66" charset="0"/>
              </a:rPr>
              <a:t> шире становится круг интересов, формируются </a:t>
            </a:r>
          </a:p>
          <a:p>
            <a:pPr algn="ctr"/>
            <a:r>
              <a:rPr lang="ru-RU" sz="2000" b="1" dirty="0" smtClean="0">
                <a:latin typeface="Monotype Corsiva" pitchFamily="66" charset="0"/>
              </a:rPr>
              <a:t>нравственные качества: трудолюбие, начальные формы</a:t>
            </a:r>
          </a:p>
          <a:p>
            <a:pPr algn="ctr"/>
            <a:r>
              <a:rPr lang="ru-RU" sz="2000" b="1" dirty="0" smtClean="0">
                <a:latin typeface="Monotype Corsiva" pitchFamily="66" charset="0"/>
              </a:rPr>
              <a:t>ответственности, чувство долга.</a:t>
            </a:r>
          </a:p>
          <a:p>
            <a:r>
              <a:rPr lang="ru-RU" sz="2000" b="1" dirty="0" smtClean="0">
                <a:latin typeface="Monotype Corsiva" pitchFamily="66" charset="0"/>
              </a:rPr>
              <a:t>     Дети способны к волевым усилиям, могут следовать социальным нормам поведения и правилам в разных видах трудовой деятельности, могут соблюдать правила безопасного поведения и личной гигиены при выполнении трудовых навыков, что позволяет сделать вывод о сформированности у детей предпосылок к учебной и трудовой  деятельности.</a:t>
            </a:r>
            <a:endParaRPr lang="ru-RU" sz="2000" b="1" dirty="0">
              <a:latin typeface="Monotype Corsiva" pitchFamily="66" charset="0"/>
            </a:endParaRPr>
          </a:p>
        </p:txBody>
      </p:sp>
      <p:sp>
        <p:nvSpPr>
          <p:cNvPr id="6" name="Прямоугольник 5"/>
          <p:cNvSpPr/>
          <p:nvPr/>
        </p:nvSpPr>
        <p:spPr>
          <a:xfrm>
            <a:off x="1571604" y="214290"/>
            <a:ext cx="5929353" cy="584775"/>
          </a:xfrm>
          <a:prstGeom prst="rect">
            <a:avLst/>
          </a:prstGeom>
        </p:spPr>
        <p:txBody>
          <a:bodyPr wrap="square">
            <a:spAutoFit/>
          </a:bodyPr>
          <a:lstStyle/>
          <a:p>
            <a:pPr algn="ctr"/>
            <a:r>
              <a:rPr lang="ru-RU" sz="3200" b="1" dirty="0" smtClean="0">
                <a:latin typeface="Times New Roman" pitchFamily="18" charset="0"/>
                <a:cs typeface="Times New Roman" pitchFamily="18" charset="0"/>
              </a:rPr>
              <a:t>Вывод</a:t>
            </a:r>
            <a:endParaRPr lang="ru-RU" sz="32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Дима\Desktop\сюжетно-ролевая игра\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Прямоугольник 2"/>
          <p:cNvSpPr/>
          <p:nvPr/>
        </p:nvSpPr>
        <p:spPr>
          <a:xfrm>
            <a:off x="1500166" y="1357298"/>
            <a:ext cx="6215107" cy="1754326"/>
          </a:xfrm>
          <a:prstGeom prst="rect">
            <a:avLst/>
          </a:prstGeom>
          <a:noFill/>
        </p:spPr>
        <p:txBody>
          <a:bodyPr wrap="square" lIns="91440" tIns="45720" rIns="91440" bIns="45720">
            <a:spAutoFit/>
          </a:bodyPr>
          <a:lstStyle/>
          <a:p>
            <a:pPr algn="ctr"/>
            <a:r>
              <a:rPr lang="ru-RU"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Спасибо за внимание!</a:t>
            </a:r>
            <a:endParaRPr lang="ru-RU"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fill="hold" grpId="0" nodeType="withEffect">
                                  <p:stCondLst>
                                    <p:cond delay="0"/>
                                  </p:stCondLst>
                                  <p:iterate type="lt">
                                    <p:tmPct val="10000"/>
                                  </p:iterate>
                                  <p:childTnLst>
                                    <p:animScale>
                                      <p:cBhvr>
                                        <p:cTn id="6" dur="250" autoRev="1" fill="hold">
                                          <p:stCondLst>
                                            <p:cond delay="0"/>
                                          </p:stCondLst>
                                        </p:cTn>
                                        <p:tgtEl>
                                          <p:spTgt spid="3"/>
                                        </p:tgtEl>
                                      </p:cBhvr>
                                      <p:to x="80000" y="100000"/>
                                    </p:animScale>
                                    <p:anim by="(#ppt_w*0.10)" calcmode="lin" valueType="num">
                                      <p:cBhvr>
                                        <p:cTn id="7" dur="250" autoRev="1" fill="hold">
                                          <p:stCondLst>
                                            <p:cond delay="0"/>
                                          </p:stCondLst>
                                        </p:cTn>
                                        <p:tgtEl>
                                          <p:spTgt spid="3"/>
                                        </p:tgtEl>
                                        <p:attrNameLst>
                                          <p:attrName>ppt_x</p:attrName>
                                        </p:attrNameLst>
                                      </p:cBhvr>
                                    </p:anim>
                                    <p:anim by="(-#ppt_w*0.10)" calcmode="lin" valueType="num">
                                      <p:cBhvr>
                                        <p:cTn id="8" dur="250" autoRev="1" fill="hold">
                                          <p:stCondLst>
                                            <p:cond delay="0"/>
                                          </p:stCondLst>
                                        </p:cTn>
                                        <p:tgtEl>
                                          <p:spTgt spid="3"/>
                                        </p:tgtEl>
                                        <p:attrNameLst>
                                          <p:attrName>ppt_y</p:attrName>
                                        </p:attrNameLst>
                                      </p:cBhvr>
                                    </p:anim>
                                    <p:animRot by="-480000">
                                      <p:cBhvr>
                                        <p:cTn id="9" dur="250" autoRev="1"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Дима\Desktop\сюжетно-ролевая игра\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Прямоугольник 2"/>
          <p:cNvSpPr/>
          <p:nvPr/>
        </p:nvSpPr>
        <p:spPr>
          <a:xfrm>
            <a:off x="1785918" y="285728"/>
            <a:ext cx="5857916" cy="1077218"/>
          </a:xfrm>
          <a:prstGeom prst="rect">
            <a:avLst/>
          </a:prstGeom>
        </p:spPr>
        <p:txBody>
          <a:bodyPr wrap="square">
            <a:spAutoFit/>
          </a:bodyPr>
          <a:lstStyle/>
          <a:p>
            <a:pPr algn="ctr"/>
            <a:r>
              <a:rPr lang="ru-RU" sz="3200" b="1" dirty="0" smtClean="0">
                <a:latin typeface="Times New Roman" pitchFamily="18" charset="0"/>
                <a:ea typeface="Times New Roman" pitchFamily="18" charset="0"/>
                <a:cs typeface="Times New Roman" pitchFamily="18" charset="0"/>
              </a:rPr>
              <a:t>Условия организации </a:t>
            </a:r>
          </a:p>
          <a:p>
            <a:pPr algn="ctr"/>
            <a:r>
              <a:rPr lang="ru-RU" sz="3200" b="1" dirty="0" smtClean="0">
                <a:latin typeface="Times New Roman" pitchFamily="18" charset="0"/>
                <a:ea typeface="Times New Roman" pitchFamily="18" charset="0"/>
                <a:cs typeface="Times New Roman" pitchFamily="18" charset="0"/>
              </a:rPr>
              <a:t>труда детей</a:t>
            </a:r>
          </a:p>
        </p:txBody>
      </p:sp>
      <p:sp>
        <p:nvSpPr>
          <p:cNvPr id="4" name="Прямоугольник 3"/>
          <p:cNvSpPr/>
          <p:nvPr/>
        </p:nvSpPr>
        <p:spPr>
          <a:xfrm>
            <a:off x="285720" y="3000373"/>
            <a:ext cx="7715304" cy="646331"/>
          </a:xfrm>
          <a:prstGeom prst="rect">
            <a:avLst/>
          </a:prstGeom>
        </p:spPr>
        <p:txBody>
          <a:bodyPr wrap="square">
            <a:spAutoFit/>
          </a:bodyPr>
          <a:lstStyle/>
          <a:p>
            <a:pPr algn="ctr"/>
            <a:endParaRPr lang="ru-RU" dirty="0" smtClean="0"/>
          </a:p>
          <a:p>
            <a:pPr algn="ctr"/>
            <a:r>
              <a:rPr lang="ru-RU" dirty="0" smtClean="0"/>
              <a:t> </a:t>
            </a:r>
            <a:endParaRPr lang="ru-RU" dirty="0"/>
          </a:p>
        </p:txBody>
      </p:sp>
      <p:sp>
        <p:nvSpPr>
          <p:cNvPr id="5" name="Прямоугольник 4"/>
          <p:cNvSpPr/>
          <p:nvPr/>
        </p:nvSpPr>
        <p:spPr>
          <a:xfrm>
            <a:off x="1285852" y="1500174"/>
            <a:ext cx="5500726" cy="369332"/>
          </a:xfrm>
          <a:prstGeom prst="rect">
            <a:avLst/>
          </a:prstGeom>
        </p:spPr>
        <p:txBody>
          <a:bodyPr wrap="square">
            <a:spAutoFit/>
          </a:bodyPr>
          <a:lstStyle/>
          <a:p>
            <a:pPr algn="ctr">
              <a:buFont typeface="Wingdings" pitchFamily="2" charset="2"/>
              <a:buChar char="Ø"/>
            </a:pPr>
            <a:endParaRPr lang="ru-RU" dirty="0"/>
          </a:p>
        </p:txBody>
      </p:sp>
      <p:sp>
        <p:nvSpPr>
          <p:cNvPr id="6" name="Прямоугольник 5"/>
          <p:cNvSpPr/>
          <p:nvPr/>
        </p:nvSpPr>
        <p:spPr>
          <a:xfrm>
            <a:off x="2214546" y="2143116"/>
            <a:ext cx="4929222" cy="369332"/>
          </a:xfrm>
          <a:prstGeom prst="rect">
            <a:avLst/>
          </a:prstGeom>
        </p:spPr>
        <p:txBody>
          <a:bodyPr wrap="square">
            <a:spAutoFit/>
          </a:bodyPr>
          <a:lstStyle/>
          <a:p>
            <a:pPr algn="ctr">
              <a:buFont typeface="Wingdings" pitchFamily="2" charset="2"/>
              <a:buChar char="Ø"/>
            </a:pPr>
            <a:endParaRPr lang="ru-RU" dirty="0" smtClean="0"/>
          </a:p>
        </p:txBody>
      </p:sp>
      <p:sp>
        <p:nvSpPr>
          <p:cNvPr id="7" name="Прямоугольник 6"/>
          <p:cNvSpPr/>
          <p:nvPr/>
        </p:nvSpPr>
        <p:spPr>
          <a:xfrm>
            <a:off x="1571604" y="1500174"/>
            <a:ext cx="6786610" cy="4524315"/>
          </a:xfrm>
          <a:prstGeom prst="rect">
            <a:avLst/>
          </a:prstGeom>
        </p:spPr>
        <p:txBody>
          <a:bodyPr wrap="square">
            <a:spAutoFit/>
          </a:bodyPr>
          <a:lstStyle/>
          <a:p>
            <a:pPr algn="ctr">
              <a:buFont typeface="Wingdings" pitchFamily="2" charset="2"/>
              <a:buChar char="Ø"/>
            </a:pPr>
            <a:r>
              <a:rPr lang="ru-RU" b="1" dirty="0" smtClean="0">
                <a:solidFill>
                  <a:srgbClr val="000000"/>
                </a:solidFill>
                <a:latin typeface="Monotype Corsiva" pitchFamily="66" charset="0"/>
                <a:ea typeface="Times New Roman" pitchFamily="18" charset="0"/>
                <a:cs typeface="Times New Roman" pitchFamily="18" charset="0"/>
              </a:rPr>
              <a:t>Создание эмоционально-положительной обстановки в процессе труда</a:t>
            </a:r>
          </a:p>
          <a:p>
            <a:pPr algn="ctr">
              <a:buFont typeface="Wingdings" pitchFamily="2" charset="2"/>
              <a:buChar char="Ø"/>
            </a:pPr>
            <a:endParaRPr lang="ru-RU" b="1" dirty="0" smtClean="0">
              <a:solidFill>
                <a:srgbClr val="000000"/>
              </a:solidFill>
              <a:latin typeface="Monotype Corsiva" pitchFamily="66" charset="0"/>
              <a:ea typeface="Times New Roman" pitchFamily="18" charset="0"/>
              <a:cs typeface="Times New Roman" pitchFamily="18" charset="0"/>
            </a:endParaRPr>
          </a:p>
          <a:p>
            <a:pPr algn="ctr">
              <a:buFont typeface="Wingdings" pitchFamily="2" charset="2"/>
              <a:buChar char="Ø"/>
            </a:pPr>
            <a:r>
              <a:rPr lang="ru-RU" b="1" dirty="0" smtClean="0">
                <a:solidFill>
                  <a:srgbClr val="000000"/>
                </a:solidFill>
                <a:latin typeface="Monotype Corsiva" pitchFamily="66" charset="0"/>
                <a:ea typeface="Times New Roman" pitchFamily="18" charset="0"/>
                <a:cs typeface="Times New Roman" pitchFamily="18" charset="0"/>
              </a:rPr>
              <a:t>Подбор оборудования для труда</a:t>
            </a:r>
          </a:p>
          <a:p>
            <a:pPr algn="ctr">
              <a:buFont typeface="Wingdings" pitchFamily="2" charset="2"/>
              <a:buChar char="Ø"/>
            </a:pPr>
            <a:endParaRPr lang="ru-RU" b="1" dirty="0" smtClean="0">
              <a:solidFill>
                <a:srgbClr val="000000"/>
              </a:solidFill>
              <a:latin typeface="Monotype Corsiva" pitchFamily="66" charset="0"/>
              <a:ea typeface="Times New Roman" pitchFamily="18" charset="0"/>
              <a:cs typeface="Times New Roman" pitchFamily="18" charset="0"/>
            </a:endParaRPr>
          </a:p>
          <a:p>
            <a:pPr algn="ctr">
              <a:buFont typeface="Wingdings" pitchFamily="2" charset="2"/>
              <a:buChar char="Ø"/>
            </a:pPr>
            <a:r>
              <a:rPr lang="ru-RU" b="1" dirty="0" smtClean="0">
                <a:solidFill>
                  <a:srgbClr val="000000"/>
                </a:solidFill>
                <a:latin typeface="Monotype Corsiva" pitchFamily="66" charset="0"/>
                <a:ea typeface="Times New Roman" pitchFamily="18" charset="0"/>
                <a:cs typeface="Times New Roman" pitchFamily="18" charset="0"/>
              </a:rPr>
              <a:t>Систематическое включение каждого ребенка в труд на правах партнера</a:t>
            </a:r>
          </a:p>
          <a:p>
            <a:pPr algn="ctr">
              <a:buFont typeface="Wingdings" pitchFamily="2" charset="2"/>
              <a:buChar char="Ø"/>
            </a:pPr>
            <a:endParaRPr lang="ru-RU" b="1" dirty="0" smtClean="0">
              <a:solidFill>
                <a:srgbClr val="000000"/>
              </a:solidFill>
              <a:latin typeface="Monotype Corsiva" pitchFamily="66" charset="0"/>
              <a:ea typeface="Times New Roman" pitchFamily="18" charset="0"/>
              <a:cs typeface="Times New Roman" pitchFamily="18" charset="0"/>
            </a:endParaRPr>
          </a:p>
          <a:p>
            <a:pPr algn="ctr">
              <a:buFont typeface="Wingdings" pitchFamily="2" charset="2"/>
              <a:buChar char="Ø"/>
            </a:pPr>
            <a:r>
              <a:rPr lang="ru-RU" b="1" dirty="0" smtClean="0">
                <a:solidFill>
                  <a:srgbClr val="000000"/>
                </a:solidFill>
                <a:latin typeface="Monotype Corsiva" pitchFamily="66" charset="0"/>
                <a:ea typeface="Times New Roman" pitchFamily="18" charset="0"/>
                <a:cs typeface="Times New Roman" pitchFamily="18" charset="0"/>
              </a:rPr>
              <a:t>Создание мотивации  трудовой деятельности</a:t>
            </a:r>
          </a:p>
          <a:p>
            <a:pPr algn="ctr">
              <a:buFont typeface="Wingdings" pitchFamily="2" charset="2"/>
              <a:buChar char="Ø"/>
            </a:pPr>
            <a:endParaRPr lang="ru-RU" b="1" dirty="0" smtClean="0">
              <a:solidFill>
                <a:srgbClr val="000000"/>
              </a:solidFill>
              <a:latin typeface="Monotype Corsiva" pitchFamily="66" charset="0"/>
              <a:ea typeface="Times New Roman" pitchFamily="18" charset="0"/>
              <a:cs typeface="Times New Roman" pitchFamily="18" charset="0"/>
            </a:endParaRPr>
          </a:p>
          <a:p>
            <a:pPr algn="ctr">
              <a:buFont typeface="Wingdings" pitchFamily="2" charset="2"/>
              <a:buChar char="Ø"/>
            </a:pPr>
            <a:r>
              <a:rPr lang="ru-RU" b="1" dirty="0" smtClean="0">
                <a:solidFill>
                  <a:srgbClr val="000000"/>
                </a:solidFill>
                <a:latin typeface="Monotype Corsiva" pitchFamily="66" charset="0"/>
                <a:ea typeface="Times New Roman" pitchFamily="18" charset="0"/>
                <a:cs typeface="Times New Roman" pitchFamily="18" charset="0"/>
              </a:rPr>
              <a:t>Демонстрация заинтересованности педагога </a:t>
            </a:r>
          </a:p>
          <a:p>
            <a:pPr algn="ctr">
              <a:buFont typeface="Wingdings" pitchFamily="2" charset="2"/>
              <a:buChar char="Ø"/>
            </a:pPr>
            <a:endParaRPr lang="ru-RU" b="1" dirty="0" smtClean="0">
              <a:solidFill>
                <a:srgbClr val="000000"/>
              </a:solidFill>
              <a:latin typeface="Monotype Corsiva" pitchFamily="66" charset="0"/>
              <a:ea typeface="Times New Roman" pitchFamily="18" charset="0"/>
              <a:cs typeface="Times New Roman" pitchFamily="18" charset="0"/>
            </a:endParaRPr>
          </a:p>
          <a:p>
            <a:pPr algn="ctr">
              <a:buFont typeface="Wingdings" pitchFamily="2" charset="2"/>
              <a:buChar char="Ø"/>
            </a:pPr>
            <a:r>
              <a:rPr lang="ru-RU" b="1" dirty="0" smtClean="0">
                <a:solidFill>
                  <a:srgbClr val="000000"/>
                </a:solidFill>
                <a:latin typeface="Monotype Corsiva" pitchFamily="66" charset="0"/>
                <a:ea typeface="Times New Roman" pitchFamily="18" charset="0"/>
                <a:cs typeface="Times New Roman" pitchFamily="18" charset="0"/>
              </a:rPr>
              <a:t>Поощрения в процессе и по результатам труда </a:t>
            </a:r>
          </a:p>
          <a:p>
            <a:pPr algn="ctr">
              <a:buFont typeface="Wingdings" pitchFamily="2" charset="2"/>
              <a:buChar char="Ø"/>
            </a:pPr>
            <a:endParaRPr lang="ru-RU" b="1" dirty="0" smtClean="0">
              <a:solidFill>
                <a:srgbClr val="000000"/>
              </a:solidFill>
              <a:latin typeface="Monotype Corsiva" pitchFamily="66" charset="0"/>
              <a:ea typeface="Times New Roman" pitchFamily="18" charset="0"/>
              <a:cs typeface="Times New Roman" pitchFamily="18" charset="0"/>
            </a:endParaRPr>
          </a:p>
          <a:p>
            <a:pPr algn="ctr">
              <a:buFont typeface="Wingdings" pitchFamily="2" charset="2"/>
              <a:buChar char="Ø"/>
            </a:pPr>
            <a:r>
              <a:rPr lang="ru-RU" b="1" dirty="0" smtClean="0">
                <a:solidFill>
                  <a:srgbClr val="000000"/>
                </a:solidFill>
                <a:latin typeface="Monotype Corsiva" pitchFamily="66" charset="0"/>
                <a:ea typeface="Times New Roman" pitchFamily="18" charset="0"/>
                <a:cs typeface="Times New Roman" pitchFamily="18" charset="0"/>
              </a:rPr>
              <a:t>Создание в группе трудовой атмосферы, постоянной занятости, стремление  к полезным делам</a:t>
            </a:r>
          </a:p>
          <a:p>
            <a:pPr algn="ctr">
              <a:buFont typeface="Wingdings" pitchFamily="2" charset="2"/>
              <a:buChar char="Ø"/>
            </a:pPr>
            <a:endParaRPr lang="ru-RU" b="1" dirty="0" smtClean="0">
              <a:solidFill>
                <a:srgbClr val="000000"/>
              </a:solidFill>
              <a:latin typeface="Monotype Corsiva" pitchFamily="66" charset="0"/>
              <a:ea typeface="Times New Roman" pitchFamily="18" charset="0"/>
              <a:cs typeface="Times New Roman" pitchFamily="18" charset="0"/>
            </a:endParaRPr>
          </a:p>
          <a:p>
            <a:pPr algn="ctr">
              <a:buFont typeface="Wingdings" pitchFamily="2" charset="2"/>
              <a:buChar char="Ø"/>
            </a:pPr>
            <a:r>
              <a:rPr lang="ru-RU" b="1" dirty="0" smtClean="0">
                <a:solidFill>
                  <a:srgbClr val="000000"/>
                </a:solidFill>
                <a:latin typeface="Monotype Corsiva" pitchFamily="66" charset="0"/>
                <a:ea typeface="Times New Roman" pitchFamily="18" charset="0"/>
                <a:cs typeface="Times New Roman" pitchFamily="18" charset="0"/>
              </a:rPr>
              <a:t>Учет нагрузки, состояния здоровья , интересов, способностей ребенка</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Дима\Desktop\сюжетно-ролевая игра\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Прямоугольник 2"/>
          <p:cNvSpPr/>
          <p:nvPr/>
        </p:nvSpPr>
        <p:spPr>
          <a:xfrm>
            <a:off x="1643042" y="214291"/>
            <a:ext cx="5929354" cy="1077218"/>
          </a:xfrm>
          <a:prstGeom prst="rect">
            <a:avLst/>
          </a:prstGeom>
        </p:spPr>
        <p:txBody>
          <a:bodyPr wrap="square">
            <a:spAutoFit/>
          </a:bodyPr>
          <a:lstStyle/>
          <a:p>
            <a:pPr algn="ctr"/>
            <a:r>
              <a:rPr lang="ru-RU" sz="3200" b="1" dirty="0" smtClean="0">
                <a:latin typeface="Times New Roman" pitchFamily="18" charset="0"/>
                <a:ea typeface="Times New Roman" pitchFamily="18" charset="0"/>
                <a:cs typeface="Times New Roman" pitchFamily="18" charset="0"/>
              </a:rPr>
              <a:t>Виды труда</a:t>
            </a:r>
          </a:p>
          <a:p>
            <a:pPr algn="ctr"/>
            <a:r>
              <a:rPr lang="ru-RU" sz="3200" b="1" dirty="0" smtClean="0">
                <a:latin typeface="Times New Roman" pitchFamily="18" charset="0"/>
                <a:ea typeface="Times New Roman" pitchFamily="18" charset="0"/>
                <a:cs typeface="Times New Roman" pitchFamily="18" charset="0"/>
              </a:rPr>
              <a:t> детей дошкольного возраста</a:t>
            </a:r>
          </a:p>
        </p:txBody>
      </p:sp>
      <p:sp>
        <p:nvSpPr>
          <p:cNvPr id="4" name="TextBox 3"/>
          <p:cNvSpPr txBox="1"/>
          <p:nvPr/>
        </p:nvSpPr>
        <p:spPr>
          <a:xfrm>
            <a:off x="214282" y="2214554"/>
            <a:ext cx="3071834" cy="52322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ru-RU" sz="2800" dirty="0" smtClean="0">
                <a:latin typeface="Monotype Corsiva" pitchFamily="66" charset="0"/>
              </a:rPr>
              <a:t>Самообслуживание</a:t>
            </a:r>
            <a:endParaRPr lang="ru-RU" sz="2800" dirty="0">
              <a:latin typeface="Monotype Corsiva" pitchFamily="66" charset="0"/>
            </a:endParaRPr>
          </a:p>
        </p:txBody>
      </p:sp>
      <p:sp>
        <p:nvSpPr>
          <p:cNvPr id="8" name="TextBox 7"/>
          <p:cNvSpPr txBox="1"/>
          <p:nvPr/>
        </p:nvSpPr>
        <p:spPr>
          <a:xfrm>
            <a:off x="1928794" y="4071942"/>
            <a:ext cx="2286016" cy="95410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ru-RU" sz="2800" dirty="0" smtClean="0">
                <a:latin typeface="Monotype Corsiva" pitchFamily="66" charset="0"/>
              </a:rPr>
              <a:t>Хозяйственно-бытовой труд</a:t>
            </a:r>
          </a:p>
        </p:txBody>
      </p:sp>
      <p:sp>
        <p:nvSpPr>
          <p:cNvPr id="10" name="TextBox 9"/>
          <p:cNvSpPr txBox="1"/>
          <p:nvPr/>
        </p:nvSpPr>
        <p:spPr>
          <a:xfrm>
            <a:off x="6643702" y="2285992"/>
            <a:ext cx="2313454" cy="523220"/>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pPr algn="ctr"/>
            <a:r>
              <a:rPr lang="ru-RU" sz="2800" dirty="0" smtClean="0">
                <a:latin typeface="Monotype Corsiva" pitchFamily="66" charset="0"/>
              </a:rPr>
              <a:t>Труд в природе</a:t>
            </a:r>
          </a:p>
        </p:txBody>
      </p:sp>
      <p:sp>
        <p:nvSpPr>
          <p:cNvPr id="11" name="TextBox 10"/>
          <p:cNvSpPr txBox="1"/>
          <p:nvPr/>
        </p:nvSpPr>
        <p:spPr>
          <a:xfrm>
            <a:off x="5286380" y="4286256"/>
            <a:ext cx="2643206" cy="95410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ru-RU" sz="2800" dirty="0" smtClean="0">
                <a:latin typeface="Monotype Corsiva" pitchFamily="66" charset="0"/>
              </a:rPr>
              <a:t>Художественный и ручной труд</a:t>
            </a:r>
          </a:p>
        </p:txBody>
      </p:sp>
      <p:cxnSp>
        <p:nvCxnSpPr>
          <p:cNvPr id="14" name="Прямая со стрелкой 13"/>
          <p:cNvCxnSpPr/>
          <p:nvPr/>
        </p:nvCxnSpPr>
        <p:spPr>
          <a:xfrm rot="10800000" flipV="1">
            <a:off x="2428860" y="1214422"/>
            <a:ext cx="1214446" cy="928694"/>
          </a:xfrm>
          <a:prstGeom prst="straightConnector1">
            <a:avLst/>
          </a:prstGeom>
          <a:ln w="38100">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5" name="Прямая со стрелкой 14"/>
          <p:cNvCxnSpPr/>
          <p:nvPr/>
        </p:nvCxnSpPr>
        <p:spPr>
          <a:xfrm rot="5400000">
            <a:off x="2464579" y="2035959"/>
            <a:ext cx="2643206" cy="1143008"/>
          </a:xfrm>
          <a:prstGeom prst="straightConnector1">
            <a:avLst/>
          </a:prstGeom>
          <a:ln w="38100">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7" name="Прямая со стрелкой 16"/>
          <p:cNvCxnSpPr/>
          <p:nvPr/>
        </p:nvCxnSpPr>
        <p:spPr>
          <a:xfrm rot="16200000" flipH="1">
            <a:off x="4429124" y="2000240"/>
            <a:ext cx="2928958" cy="1500198"/>
          </a:xfrm>
          <a:prstGeom prst="straightConnector1">
            <a:avLst/>
          </a:prstGeom>
          <a:ln w="38100">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1" name="Прямая со стрелкой 20"/>
          <p:cNvCxnSpPr/>
          <p:nvPr/>
        </p:nvCxnSpPr>
        <p:spPr>
          <a:xfrm>
            <a:off x="6000760" y="1285860"/>
            <a:ext cx="1785950" cy="928694"/>
          </a:xfrm>
          <a:prstGeom prst="straightConnector1">
            <a:avLst/>
          </a:prstGeom>
          <a:ln w="38100">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Дима\Desktop\сюжетно-ролевая игра\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Прямоугольник 2"/>
          <p:cNvSpPr/>
          <p:nvPr/>
        </p:nvSpPr>
        <p:spPr>
          <a:xfrm>
            <a:off x="71406" y="357166"/>
            <a:ext cx="8929750" cy="584775"/>
          </a:xfrm>
          <a:prstGeom prst="rect">
            <a:avLst/>
          </a:prstGeom>
        </p:spPr>
        <p:txBody>
          <a:bodyPr wrap="square">
            <a:spAutoFit/>
          </a:bodyPr>
          <a:lstStyle/>
          <a:p>
            <a:pPr algn="ctr"/>
            <a:r>
              <a:rPr lang="ru-RU" sz="3200" b="1" dirty="0" smtClean="0">
                <a:latin typeface="Times New Roman" pitchFamily="18" charset="0"/>
                <a:ea typeface="Times New Roman" pitchFamily="18" charset="0"/>
                <a:cs typeface="Times New Roman" pitchFamily="18" charset="0"/>
              </a:rPr>
              <a:t>НОД</a:t>
            </a:r>
            <a:r>
              <a:rPr lang="ru-RU" sz="3200" b="1" dirty="0" smtClean="0">
                <a:latin typeface="Times New Roman" pitchFamily="18" charset="0"/>
                <a:cs typeface="Times New Roman" pitchFamily="18" charset="0"/>
              </a:rPr>
              <a:t> «Землю солнце красит, а человека -  труд»</a:t>
            </a:r>
            <a:r>
              <a:rPr lang="ru-RU" sz="3200" b="1" dirty="0" smtClean="0">
                <a:latin typeface="Times New Roman" pitchFamily="18" charset="0"/>
                <a:ea typeface="Times New Roman" pitchFamily="18" charset="0"/>
                <a:cs typeface="Times New Roman" pitchFamily="18" charset="0"/>
              </a:rPr>
              <a:t> </a:t>
            </a:r>
            <a:endParaRPr lang="ru-RU" sz="3200" dirty="0">
              <a:latin typeface="Times New Roman" pitchFamily="18" charset="0"/>
              <a:cs typeface="Times New Roman" pitchFamily="18" charset="0"/>
            </a:endParaRPr>
          </a:p>
        </p:txBody>
      </p:sp>
      <p:sp>
        <p:nvSpPr>
          <p:cNvPr id="4" name="Прямоугольник 3"/>
          <p:cNvSpPr/>
          <p:nvPr/>
        </p:nvSpPr>
        <p:spPr>
          <a:xfrm>
            <a:off x="500034" y="1071546"/>
            <a:ext cx="8286808" cy="923330"/>
          </a:xfrm>
          <a:prstGeom prst="rect">
            <a:avLst/>
          </a:prstGeom>
        </p:spPr>
        <p:txBody>
          <a:bodyPr wrap="square">
            <a:spAutoFit/>
          </a:bodyPr>
          <a:lstStyle/>
          <a:p>
            <a:r>
              <a:rPr lang="ru-RU" b="1" dirty="0" smtClean="0"/>
              <a:t>Цель: </a:t>
            </a:r>
            <a:r>
              <a:rPr lang="ru-RU" b="1" dirty="0" smtClean="0">
                <a:latin typeface="Monotype Corsiva" pitchFamily="66" charset="0"/>
              </a:rPr>
              <a:t>Закреплять названия различных профессий и определять предметы необходимые для работы; знать, какую пользу они приносят людям. Формировать уважительное отношение к результатам труда человека. Приучать детей к труду.</a:t>
            </a:r>
            <a:endParaRPr lang="ru-RU" b="1" dirty="0">
              <a:latin typeface="Monotype Corsiva" pitchFamily="66" charset="0"/>
            </a:endParaRPr>
          </a:p>
        </p:txBody>
      </p:sp>
      <p:pic>
        <p:nvPicPr>
          <p:cNvPr id="8195" name="Picture 3" descr="D:\детский сад\Новая папка (2)\20180515_082924.jpg"/>
          <p:cNvPicPr>
            <a:picLocks noChangeAspect="1" noChangeArrowheads="1"/>
          </p:cNvPicPr>
          <p:nvPr/>
        </p:nvPicPr>
        <p:blipFill>
          <a:blip r:embed="rId3" cstate="print"/>
          <a:srcRect/>
          <a:stretch>
            <a:fillRect/>
          </a:stretch>
        </p:blipFill>
        <p:spPr bwMode="auto">
          <a:xfrm>
            <a:off x="1643043" y="2071678"/>
            <a:ext cx="6149171" cy="4608000"/>
          </a:xfrm>
          <a:prstGeom prst="rect">
            <a:avLst/>
          </a:prstGeom>
          <a:noFill/>
        </p:spPr>
      </p:pic>
      <p:pic>
        <p:nvPicPr>
          <p:cNvPr id="8196" name="Picture 4" descr="D:\детский сад\Новая папка (2)\20180515_092001.jpg"/>
          <p:cNvPicPr>
            <a:picLocks noChangeAspect="1" noChangeArrowheads="1"/>
          </p:cNvPicPr>
          <p:nvPr/>
        </p:nvPicPr>
        <p:blipFill>
          <a:blip r:embed="rId4" cstate="print"/>
          <a:srcRect/>
          <a:stretch>
            <a:fillRect/>
          </a:stretch>
        </p:blipFill>
        <p:spPr bwMode="auto">
          <a:xfrm>
            <a:off x="1643042" y="2071678"/>
            <a:ext cx="6148962" cy="4608000"/>
          </a:xfrm>
          <a:prstGeom prst="rect">
            <a:avLst/>
          </a:prstGeom>
          <a:noFill/>
        </p:spPr>
      </p:pic>
      <p:pic>
        <p:nvPicPr>
          <p:cNvPr id="8" name="Picture 2" descr="D:\детский сад\Новая папка (2)\20180515_091048.jpg"/>
          <p:cNvPicPr>
            <a:picLocks noChangeAspect="1" noChangeArrowheads="1"/>
          </p:cNvPicPr>
          <p:nvPr/>
        </p:nvPicPr>
        <p:blipFill>
          <a:blip r:embed="rId5" cstate="print"/>
          <a:srcRect/>
          <a:stretch>
            <a:fillRect/>
          </a:stretch>
        </p:blipFill>
        <p:spPr bwMode="auto">
          <a:xfrm>
            <a:off x="1643042" y="2071678"/>
            <a:ext cx="6148963" cy="4608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fade">
                                      <p:cBhvr>
                                        <p:cTn id="7" dur="2000"/>
                                        <p:tgtEl>
                                          <p:spTgt spid="8195"/>
                                        </p:tgtEl>
                                      </p:cBhvr>
                                    </p:animEffect>
                                  </p:childTnLst>
                                </p:cTn>
                              </p:par>
                            </p:childTnLst>
                          </p:cTn>
                        </p:par>
                        <p:par>
                          <p:cTn id="8" fill="hold">
                            <p:stCondLst>
                              <p:cond delay="2000"/>
                            </p:stCondLst>
                            <p:childTnLst>
                              <p:par>
                                <p:cTn id="9" presetID="10" presetClass="entr" presetSubtype="0" fill="hold" nodeType="afterEffect">
                                  <p:stCondLst>
                                    <p:cond delay="500"/>
                                  </p:stCondLst>
                                  <p:childTnLst>
                                    <p:set>
                                      <p:cBhvr>
                                        <p:cTn id="10" dur="1" fill="hold">
                                          <p:stCondLst>
                                            <p:cond delay="0"/>
                                          </p:stCondLst>
                                        </p:cTn>
                                        <p:tgtEl>
                                          <p:spTgt spid="8196"/>
                                        </p:tgtEl>
                                        <p:attrNameLst>
                                          <p:attrName>style.visibility</p:attrName>
                                        </p:attrNameLst>
                                      </p:cBhvr>
                                      <p:to>
                                        <p:strVal val="visible"/>
                                      </p:to>
                                    </p:set>
                                    <p:animEffect transition="in" filter="fade">
                                      <p:cBhvr>
                                        <p:cTn id="11" dur="2000"/>
                                        <p:tgtEl>
                                          <p:spTgt spid="8196"/>
                                        </p:tgtEl>
                                      </p:cBhvr>
                                    </p:animEffect>
                                  </p:childTnLst>
                                </p:cTn>
                              </p:par>
                            </p:childTnLst>
                          </p:cTn>
                        </p:par>
                        <p:par>
                          <p:cTn id="12" fill="hold">
                            <p:stCondLst>
                              <p:cond delay="4500"/>
                            </p:stCondLst>
                            <p:childTnLst>
                              <p:par>
                                <p:cTn id="13" presetID="10" presetClass="entr" presetSubtype="0" fill="hold" nodeType="afterEffect">
                                  <p:stCondLst>
                                    <p:cond delay="5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Дима\Desktop\сюжетно-ролевая игра\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Прямоугольник 2"/>
          <p:cNvSpPr/>
          <p:nvPr/>
        </p:nvSpPr>
        <p:spPr>
          <a:xfrm>
            <a:off x="1142976" y="285728"/>
            <a:ext cx="7072362" cy="584775"/>
          </a:xfrm>
          <a:prstGeom prst="rect">
            <a:avLst/>
          </a:prstGeom>
        </p:spPr>
        <p:txBody>
          <a:bodyPr wrap="square">
            <a:spAutoFit/>
          </a:bodyPr>
          <a:lstStyle/>
          <a:p>
            <a:pPr algn="ctr"/>
            <a:r>
              <a:rPr lang="ru-RU" sz="3200" b="1" dirty="0" smtClean="0">
                <a:latin typeface="Times New Roman" pitchFamily="18" charset="0"/>
                <a:ea typeface="Times New Roman" pitchFamily="18" charset="0"/>
                <a:cs typeface="Times New Roman" pitchFamily="18" charset="0"/>
              </a:rPr>
              <a:t>НОД</a:t>
            </a:r>
            <a:r>
              <a:rPr lang="ru-RU" sz="3200" b="1" dirty="0" smtClean="0">
                <a:latin typeface="Times New Roman" pitchFamily="18" charset="0"/>
                <a:cs typeface="Times New Roman" pitchFamily="18" charset="0"/>
              </a:rPr>
              <a:t> «Скорая помощь для книжек»</a:t>
            </a:r>
            <a:r>
              <a:rPr lang="ru-RU" sz="3200" b="1" dirty="0" smtClean="0">
                <a:latin typeface="Times New Roman" pitchFamily="18" charset="0"/>
                <a:ea typeface="Times New Roman" pitchFamily="18" charset="0"/>
                <a:cs typeface="Times New Roman" pitchFamily="18" charset="0"/>
              </a:rPr>
              <a:t> </a:t>
            </a:r>
            <a:endParaRPr lang="ru-RU" sz="3200" dirty="0">
              <a:latin typeface="Times New Roman" pitchFamily="18" charset="0"/>
              <a:cs typeface="Times New Roman" pitchFamily="18" charset="0"/>
            </a:endParaRPr>
          </a:p>
        </p:txBody>
      </p:sp>
      <p:sp>
        <p:nvSpPr>
          <p:cNvPr id="5" name="Прямоугольник 4"/>
          <p:cNvSpPr/>
          <p:nvPr/>
        </p:nvSpPr>
        <p:spPr>
          <a:xfrm>
            <a:off x="357158" y="857233"/>
            <a:ext cx="8501122" cy="1200329"/>
          </a:xfrm>
          <a:prstGeom prst="rect">
            <a:avLst/>
          </a:prstGeom>
        </p:spPr>
        <p:txBody>
          <a:bodyPr wrap="square">
            <a:spAutoFit/>
          </a:bodyPr>
          <a:lstStyle/>
          <a:p>
            <a:r>
              <a:rPr lang="ru-RU" b="1" dirty="0" smtClean="0"/>
              <a:t>Цель: </a:t>
            </a:r>
            <a:r>
              <a:rPr lang="ru-RU" b="1" dirty="0" smtClean="0">
                <a:latin typeface="Monotype Corsiva" pitchFamily="66" charset="0"/>
              </a:rPr>
              <a:t>Развивать трудовую деятельность среди дошкольников посредствам ручного труда; воспитывать ценностное отношение к собственному труду, труду других людей и его результатам</a:t>
            </a:r>
          </a:p>
          <a:p>
            <a:r>
              <a:rPr lang="ru-RU" b="1" dirty="0" smtClean="0"/>
              <a:t> </a:t>
            </a:r>
            <a:endParaRPr lang="ru-RU" dirty="0"/>
          </a:p>
        </p:txBody>
      </p:sp>
      <p:pic>
        <p:nvPicPr>
          <p:cNvPr id="5122" name="Picture 2" descr="D:\детский сад\Новая папка (2)\20180515_105156.jpg"/>
          <p:cNvPicPr>
            <a:picLocks noChangeAspect="1" noChangeArrowheads="1"/>
          </p:cNvPicPr>
          <p:nvPr/>
        </p:nvPicPr>
        <p:blipFill>
          <a:blip r:embed="rId3" cstate="print"/>
          <a:srcRect/>
          <a:stretch>
            <a:fillRect/>
          </a:stretch>
        </p:blipFill>
        <p:spPr bwMode="auto">
          <a:xfrm>
            <a:off x="214282" y="1785926"/>
            <a:ext cx="2779088" cy="3708569"/>
          </a:xfrm>
          <a:prstGeom prst="rect">
            <a:avLst/>
          </a:prstGeom>
          <a:noFill/>
        </p:spPr>
      </p:pic>
      <p:pic>
        <p:nvPicPr>
          <p:cNvPr id="9" name="Picture 4" descr="D:\детский сад\Новая папка (2)\20180515_105546.jpg"/>
          <p:cNvPicPr>
            <a:picLocks noChangeAspect="1" noChangeArrowheads="1"/>
          </p:cNvPicPr>
          <p:nvPr/>
        </p:nvPicPr>
        <p:blipFill>
          <a:blip r:embed="rId4" cstate="print"/>
          <a:srcRect/>
          <a:stretch>
            <a:fillRect/>
          </a:stretch>
        </p:blipFill>
        <p:spPr bwMode="auto">
          <a:xfrm>
            <a:off x="1643042" y="2500306"/>
            <a:ext cx="3064479" cy="4089411"/>
          </a:xfrm>
          <a:prstGeom prst="rect">
            <a:avLst/>
          </a:prstGeom>
          <a:noFill/>
        </p:spPr>
      </p:pic>
      <p:pic>
        <p:nvPicPr>
          <p:cNvPr id="10" name="Picture 3" descr="D:\детский сад\Новая папка (2)\20180515_105251.jpg"/>
          <p:cNvPicPr>
            <a:picLocks noChangeAspect="1" noChangeArrowheads="1"/>
          </p:cNvPicPr>
          <p:nvPr/>
        </p:nvPicPr>
        <p:blipFill>
          <a:blip r:embed="rId5" cstate="print"/>
          <a:srcRect/>
          <a:stretch>
            <a:fillRect/>
          </a:stretch>
        </p:blipFill>
        <p:spPr bwMode="auto">
          <a:xfrm>
            <a:off x="3929058" y="1643050"/>
            <a:ext cx="3108593" cy="4148139"/>
          </a:xfrm>
          <a:prstGeom prst="rect">
            <a:avLst/>
          </a:prstGeom>
          <a:noFill/>
        </p:spPr>
      </p:pic>
      <p:pic>
        <p:nvPicPr>
          <p:cNvPr id="11" name="Picture 5" descr="D:\детский сад\Новая папка (2)\20180515_105641.jpg"/>
          <p:cNvPicPr>
            <a:picLocks noChangeAspect="1" noChangeArrowheads="1"/>
          </p:cNvPicPr>
          <p:nvPr/>
        </p:nvPicPr>
        <p:blipFill>
          <a:blip r:embed="rId6" cstate="print"/>
          <a:srcRect/>
          <a:stretch>
            <a:fillRect/>
          </a:stretch>
        </p:blipFill>
        <p:spPr bwMode="auto">
          <a:xfrm>
            <a:off x="5929322" y="2571744"/>
            <a:ext cx="2970485" cy="396398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1000" fill="hold"/>
                                        <p:tgtEl>
                                          <p:spTgt spid="5122"/>
                                        </p:tgtEl>
                                        <p:attrNameLst>
                                          <p:attrName>ppt_w</p:attrName>
                                        </p:attrNameLst>
                                      </p:cBhvr>
                                      <p:tavLst>
                                        <p:tav tm="0">
                                          <p:val>
                                            <p:strVal val="#ppt_w*0.70"/>
                                          </p:val>
                                        </p:tav>
                                        <p:tav tm="100000">
                                          <p:val>
                                            <p:strVal val="#ppt_w"/>
                                          </p:val>
                                        </p:tav>
                                      </p:tavLst>
                                    </p:anim>
                                    <p:anim calcmode="lin" valueType="num">
                                      <p:cBhvr>
                                        <p:cTn id="8" dur="1000" fill="hold"/>
                                        <p:tgtEl>
                                          <p:spTgt spid="5122"/>
                                        </p:tgtEl>
                                        <p:attrNameLst>
                                          <p:attrName>ppt_h</p:attrName>
                                        </p:attrNameLst>
                                      </p:cBhvr>
                                      <p:tavLst>
                                        <p:tav tm="0">
                                          <p:val>
                                            <p:strVal val="#ppt_h"/>
                                          </p:val>
                                        </p:tav>
                                        <p:tav tm="100000">
                                          <p:val>
                                            <p:strVal val="#ppt_h"/>
                                          </p:val>
                                        </p:tav>
                                      </p:tavLst>
                                    </p:anim>
                                    <p:animEffect transition="in" filter="fade">
                                      <p:cBhvr>
                                        <p:cTn id="9" dur="1000"/>
                                        <p:tgtEl>
                                          <p:spTgt spid="5122"/>
                                        </p:tgtEl>
                                      </p:cBhvr>
                                    </p:animEffect>
                                  </p:childTnLst>
                                </p:cTn>
                              </p:par>
                            </p:childTnLst>
                          </p:cTn>
                        </p:par>
                        <p:par>
                          <p:cTn id="10" fill="hold">
                            <p:stCondLst>
                              <p:cond delay="1000"/>
                            </p:stCondLst>
                            <p:childTnLst>
                              <p:par>
                                <p:cTn id="11" presetID="55" presetClass="entr" presetSubtype="0" fill="hold" nodeType="afterEffect">
                                  <p:stCondLst>
                                    <p:cond delay="50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strVal val="#ppt_w*0.70"/>
                                          </p:val>
                                        </p:tav>
                                        <p:tav tm="100000">
                                          <p:val>
                                            <p:strVal val="#ppt_w"/>
                                          </p:val>
                                        </p:tav>
                                      </p:tavLst>
                                    </p:anim>
                                    <p:anim calcmode="lin" valueType="num">
                                      <p:cBhvr>
                                        <p:cTn id="14" dur="1000" fill="hold"/>
                                        <p:tgtEl>
                                          <p:spTgt spid="9"/>
                                        </p:tgtEl>
                                        <p:attrNameLst>
                                          <p:attrName>ppt_h</p:attrName>
                                        </p:attrNameLst>
                                      </p:cBhvr>
                                      <p:tavLst>
                                        <p:tav tm="0">
                                          <p:val>
                                            <p:strVal val="#ppt_h"/>
                                          </p:val>
                                        </p:tav>
                                        <p:tav tm="100000">
                                          <p:val>
                                            <p:strVal val="#ppt_h"/>
                                          </p:val>
                                        </p:tav>
                                      </p:tavLst>
                                    </p:anim>
                                    <p:animEffect transition="in" filter="fade">
                                      <p:cBhvr>
                                        <p:cTn id="15" dur="1000"/>
                                        <p:tgtEl>
                                          <p:spTgt spid="9"/>
                                        </p:tgtEl>
                                      </p:cBhvr>
                                    </p:animEffect>
                                  </p:childTnLst>
                                </p:cTn>
                              </p:par>
                            </p:childTnLst>
                          </p:cTn>
                        </p:par>
                        <p:par>
                          <p:cTn id="16" fill="hold">
                            <p:stCondLst>
                              <p:cond delay="2500"/>
                            </p:stCondLst>
                            <p:childTnLst>
                              <p:par>
                                <p:cTn id="17" presetID="55" presetClass="entr" presetSubtype="0" fill="hold" nodeType="afterEffect">
                                  <p:stCondLst>
                                    <p:cond delay="50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strVal val="#ppt_w*0.70"/>
                                          </p:val>
                                        </p:tav>
                                        <p:tav tm="100000">
                                          <p:val>
                                            <p:strVal val="#ppt_w"/>
                                          </p:val>
                                        </p:tav>
                                      </p:tavLst>
                                    </p:anim>
                                    <p:anim calcmode="lin" valueType="num">
                                      <p:cBhvr>
                                        <p:cTn id="20" dur="1000" fill="hold"/>
                                        <p:tgtEl>
                                          <p:spTgt spid="10"/>
                                        </p:tgtEl>
                                        <p:attrNameLst>
                                          <p:attrName>ppt_h</p:attrName>
                                        </p:attrNameLst>
                                      </p:cBhvr>
                                      <p:tavLst>
                                        <p:tav tm="0">
                                          <p:val>
                                            <p:strVal val="#ppt_h"/>
                                          </p:val>
                                        </p:tav>
                                        <p:tav tm="100000">
                                          <p:val>
                                            <p:strVal val="#ppt_h"/>
                                          </p:val>
                                        </p:tav>
                                      </p:tavLst>
                                    </p:anim>
                                    <p:animEffect transition="in" filter="fade">
                                      <p:cBhvr>
                                        <p:cTn id="21" dur="1000"/>
                                        <p:tgtEl>
                                          <p:spTgt spid="10"/>
                                        </p:tgtEl>
                                      </p:cBhvr>
                                    </p:animEffect>
                                  </p:childTnLst>
                                </p:cTn>
                              </p:par>
                            </p:childTnLst>
                          </p:cTn>
                        </p:par>
                        <p:par>
                          <p:cTn id="22" fill="hold">
                            <p:stCondLst>
                              <p:cond delay="4000"/>
                            </p:stCondLst>
                            <p:childTnLst>
                              <p:par>
                                <p:cTn id="23" presetID="55" presetClass="entr" presetSubtype="0" fill="hold" nodeType="afterEffect">
                                  <p:stCondLst>
                                    <p:cond delay="500"/>
                                  </p:stCondLst>
                                  <p:childTnLst>
                                    <p:set>
                                      <p:cBhvr>
                                        <p:cTn id="24" dur="1" fill="hold">
                                          <p:stCondLst>
                                            <p:cond delay="0"/>
                                          </p:stCondLst>
                                        </p:cTn>
                                        <p:tgtEl>
                                          <p:spTgt spid="11"/>
                                        </p:tgtEl>
                                        <p:attrNameLst>
                                          <p:attrName>style.visibility</p:attrName>
                                        </p:attrNameLst>
                                      </p:cBhvr>
                                      <p:to>
                                        <p:strVal val="visible"/>
                                      </p:to>
                                    </p:set>
                                    <p:anim calcmode="lin" valueType="num">
                                      <p:cBhvr>
                                        <p:cTn id="25" dur="1000" fill="hold"/>
                                        <p:tgtEl>
                                          <p:spTgt spid="11"/>
                                        </p:tgtEl>
                                        <p:attrNameLst>
                                          <p:attrName>ppt_w</p:attrName>
                                        </p:attrNameLst>
                                      </p:cBhvr>
                                      <p:tavLst>
                                        <p:tav tm="0">
                                          <p:val>
                                            <p:strVal val="#ppt_w*0.70"/>
                                          </p:val>
                                        </p:tav>
                                        <p:tav tm="100000">
                                          <p:val>
                                            <p:strVal val="#ppt_w"/>
                                          </p:val>
                                        </p:tav>
                                      </p:tavLst>
                                    </p:anim>
                                    <p:anim calcmode="lin" valueType="num">
                                      <p:cBhvr>
                                        <p:cTn id="26" dur="1000" fill="hold"/>
                                        <p:tgtEl>
                                          <p:spTgt spid="11"/>
                                        </p:tgtEl>
                                        <p:attrNameLst>
                                          <p:attrName>ppt_h</p:attrName>
                                        </p:attrNameLst>
                                      </p:cBhvr>
                                      <p:tavLst>
                                        <p:tav tm="0">
                                          <p:val>
                                            <p:strVal val="#ppt_h"/>
                                          </p:val>
                                        </p:tav>
                                        <p:tav tm="100000">
                                          <p:val>
                                            <p:strVal val="#ppt_h"/>
                                          </p:val>
                                        </p:tav>
                                      </p:tavLst>
                                    </p:anim>
                                    <p:animEffect transition="in" filter="fade">
                                      <p:cBhvr>
                                        <p:cTn id="2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Дима\Desktop\сюжетно-ролевая игра\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Прямоугольник 2"/>
          <p:cNvSpPr/>
          <p:nvPr/>
        </p:nvSpPr>
        <p:spPr>
          <a:xfrm>
            <a:off x="2143109" y="214290"/>
            <a:ext cx="4572032" cy="584775"/>
          </a:xfrm>
          <a:prstGeom prst="rect">
            <a:avLst/>
          </a:prstGeom>
        </p:spPr>
        <p:txBody>
          <a:bodyPr wrap="square">
            <a:spAutoFit/>
          </a:bodyPr>
          <a:lstStyle/>
          <a:p>
            <a:pPr algn="ctr"/>
            <a:r>
              <a:rPr lang="ru-RU" sz="3200" b="1" dirty="0" smtClean="0">
                <a:latin typeface="Times New Roman" pitchFamily="18" charset="0"/>
                <a:ea typeface="Times New Roman" pitchFamily="18" charset="0"/>
                <a:cs typeface="Times New Roman" pitchFamily="18" charset="0"/>
              </a:rPr>
              <a:t>Беседы с детьми</a:t>
            </a:r>
            <a:endParaRPr lang="ru-RU" sz="3200" dirty="0">
              <a:latin typeface="Times New Roman" pitchFamily="18" charset="0"/>
              <a:cs typeface="Times New Roman" pitchFamily="18" charset="0"/>
            </a:endParaRPr>
          </a:p>
        </p:txBody>
      </p:sp>
      <p:sp>
        <p:nvSpPr>
          <p:cNvPr id="4" name="TextBox 3"/>
          <p:cNvSpPr txBox="1"/>
          <p:nvPr/>
        </p:nvSpPr>
        <p:spPr>
          <a:xfrm>
            <a:off x="357158" y="785794"/>
            <a:ext cx="8501122" cy="1015663"/>
          </a:xfrm>
          <a:prstGeom prst="rect">
            <a:avLst/>
          </a:prstGeom>
          <a:noFill/>
        </p:spPr>
        <p:txBody>
          <a:bodyPr wrap="square" rtlCol="0">
            <a:spAutoFit/>
          </a:bodyPr>
          <a:lstStyle/>
          <a:p>
            <a:pPr algn="ctr"/>
            <a:r>
              <a:rPr lang="ru-RU" sz="2000" dirty="0" smtClean="0">
                <a:latin typeface="Monotype Corsiva" pitchFamily="66" charset="0"/>
              </a:rPr>
              <a:t>  </a:t>
            </a:r>
            <a:r>
              <a:rPr lang="ru-RU" sz="2000" b="1" dirty="0" smtClean="0">
                <a:latin typeface="Monotype Corsiva" pitchFamily="66" charset="0"/>
              </a:rPr>
              <a:t>   «Все профессии нужны, все профессии важны», «Профессии моих родителей», «Кем я хочу стать», «Как я помогаю дома родителям», «Игрушки любят чистоту», «Огород на окне», «Моя одежда и обувь», «Что такое личная гигиена» и другие</a:t>
            </a:r>
            <a:endParaRPr lang="ru-RU" sz="2000" b="1" dirty="0">
              <a:latin typeface="Monotype Corsiva" pitchFamily="66" charset="0"/>
            </a:endParaRPr>
          </a:p>
        </p:txBody>
      </p:sp>
      <p:pic>
        <p:nvPicPr>
          <p:cNvPr id="7171" name="Picture 3" descr="D:\детский сад\Новая папка (2)\20180515_093718.jpg"/>
          <p:cNvPicPr>
            <a:picLocks noChangeAspect="1" noChangeArrowheads="1"/>
          </p:cNvPicPr>
          <p:nvPr/>
        </p:nvPicPr>
        <p:blipFill>
          <a:blip r:embed="rId3" cstate="print"/>
          <a:srcRect/>
          <a:stretch>
            <a:fillRect/>
          </a:stretch>
        </p:blipFill>
        <p:spPr bwMode="auto">
          <a:xfrm>
            <a:off x="91730" y="1857364"/>
            <a:ext cx="3051510" cy="4071966"/>
          </a:xfrm>
          <a:prstGeom prst="rect">
            <a:avLst/>
          </a:prstGeom>
          <a:noFill/>
        </p:spPr>
      </p:pic>
      <p:pic>
        <p:nvPicPr>
          <p:cNvPr id="7" name="Picture 2" descr="D:\детский сад\Новая папка (2)\20180515_094125.jpg"/>
          <p:cNvPicPr>
            <a:picLocks noChangeAspect="1" noChangeArrowheads="1"/>
          </p:cNvPicPr>
          <p:nvPr/>
        </p:nvPicPr>
        <p:blipFill>
          <a:blip r:embed="rId4" cstate="print"/>
          <a:srcRect/>
          <a:stretch>
            <a:fillRect/>
          </a:stretch>
        </p:blipFill>
        <p:spPr bwMode="auto">
          <a:xfrm>
            <a:off x="1643042" y="2428868"/>
            <a:ext cx="3072014" cy="4099466"/>
          </a:xfrm>
          <a:prstGeom prst="rect">
            <a:avLst/>
          </a:prstGeom>
          <a:noFill/>
        </p:spPr>
      </p:pic>
      <p:pic>
        <p:nvPicPr>
          <p:cNvPr id="7172" name="Picture 4" descr="D:\детский сад\Новая папка (2)\20180515_093942.jpg"/>
          <p:cNvPicPr>
            <a:picLocks noChangeAspect="1" noChangeArrowheads="1"/>
          </p:cNvPicPr>
          <p:nvPr/>
        </p:nvPicPr>
        <p:blipFill>
          <a:blip r:embed="rId5" cstate="print"/>
          <a:srcRect/>
          <a:stretch>
            <a:fillRect/>
          </a:stretch>
        </p:blipFill>
        <p:spPr bwMode="auto">
          <a:xfrm>
            <a:off x="4071934" y="1928802"/>
            <a:ext cx="2928958" cy="3908432"/>
          </a:xfrm>
          <a:prstGeom prst="rect">
            <a:avLst/>
          </a:prstGeom>
          <a:noFill/>
        </p:spPr>
      </p:pic>
      <p:pic>
        <p:nvPicPr>
          <p:cNvPr id="7173" name="Picture 5" descr="D:\детский сад\Новая папка (2)\20180515_093906.jpg"/>
          <p:cNvPicPr>
            <a:picLocks noChangeAspect="1" noChangeArrowheads="1"/>
          </p:cNvPicPr>
          <p:nvPr/>
        </p:nvPicPr>
        <p:blipFill>
          <a:blip r:embed="rId6" cstate="print"/>
          <a:srcRect/>
          <a:stretch>
            <a:fillRect/>
          </a:stretch>
        </p:blipFill>
        <p:spPr bwMode="auto">
          <a:xfrm>
            <a:off x="6215074" y="2857496"/>
            <a:ext cx="2751750" cy="3671963"/>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Дима\Desktop\сюжетно-ролевая игра\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Прямоугольник 2"/>
          <p:cNvSpPr/>
          <p:nvPr/>
        </p:nvSpPr>
        <p:spPr>
          <a:xfrm>
            <a:off x="1714480" y="214291"/>
            <a:ext cx="5286412" cy="584775"/>
          </a:xfrm>
          <a:prstGeom prst="rect">
            <a:avLst/>
          </a:prstGeom>
        </p:spPr>
        <p:txBody>
          <a:bodyPr wrap="square">
            <a:spAutoFit/>
          </a:bodyPr>
          <a:lstStyle/>
          <a:p>
            <a:pPr algn="ctr"/>
            <a:r>
              <a:rPr lang="ru-RU" sz="3200" b="1" dirty="0" smtClean="0">
                <a:latin typeface="Times New Roman" pitchFamily="18" charset="0"/>
                <a:ea typeface="Times New Roman" pitchFamily="18" charset="0"/>
                <a:cs typeface="Times New Roman" pitchFamily="18" charset="0"/>
              </a:rPr>
              <a:t>Экскурсия в библиотеку</a:t>
            </a:r>
            <a:endParaRPr lang="ru-RU" sz="3200" dirty="0"/>
          </a:p>
        </p:txBody>
      </p:sp>
      <p:sp>
        <p:nvSpPr>
          <p:cNvPr id="4" name="TextBox 3"/>
          <p:cNvSpPr txBox="1"/>
          <p:nvPr/>
        </p:nvSpPr>
        <p:spPr>
          <a:xfrm>
            <a:off x="2571736" y="785794"/>
            <a:ext cx="3643338" cy="461665"/>
          </a:xfrm>
          <a:prstGeom prst="rect">
            <a:avLst/>
          </a:prstGeom>
          <a:noFill/>
        </p:spPr>
        <p:txBody>
          <a:bodyPr wrap="square" rtlCol="0">
            <a:spAutoFit/>
          </a:bodyPr>
          <a:lstStyle/>
          <a:p>
            <a:pPr algn="ctr"/>
            <a:endParaRPr lang="ru-RU" sz="2400" b="1" dirty="0">
              <a:latin typeface="Times New Roman" pitchFamily="18" charset="0"/>
              <a:cs typeface="Times New Roman" pitchFamily="18" charset="0"/>
            </a:endParaRPr>
          </a:p>
        </p:txBody>
      </p:sp>
      <p:sp>
        <p:nvSpPr>
          <p:cNvPr id="5" name="Прямоугольник 4"/>
          <p:cNvSpPr/>
          <p:nvPr/>
        </p:nvSpPr>
        <p:spPr>
          <a:xfrm>
            <a:off x="1142976" y="785794"/>
            <a:ext cx="6500858" cy="369332"/>
          </a:xfrm>
          <a:prstGeom prst="rect">
            <a:avLst/>
          </a:prstGeom>
        </p:spPr>
        <p:txBody>
          <a:bodyPr wrap="square">
            <a:spAutoFit/>
          </a:bodyPr>
          <a:lstStyle/>
          <a:p>
            <a:pPr algn="ctr"/>
            <a:r>
              <a:rPr lang="ru-RU" b="1" dirty="0" smtClean="0"/>
              <a:t>Цель: </a:t>
            </a:r>
            <a:r>
              <a:rPr lang="ru-RU" b="1" dirty="0" smtClean="0">
                <a:latin typeface="Monotype Corsiva" pitchFamily="66" charset="0"/>
              </a:rPr>
              <a:t>Знакомство с профессией библиотекаря</a:t>
            </a:r>
          </a:p>
        </p:txBody>
      </p:sp>
      <p:pic>
        <p:nvPicPr>
          <p:cNvPr id="19459" name="Picture 3" descr="D:\детский сад\20170921_103945.jpg"/>
          <p:cNvPicPr>
            <a:picLocks noChangeAspect="1" noChangeArrowheads="1"/>
          </p:cNvPicPr>
          <p:nvPr/>
        </p:nvPicPr>
        <p:blipFill>
          <a:blip r:embed="rId3" cstate="print"/>
          <a:srcRect/>
          <a:stretch>
            <a:fillRect/>
          </a:stretch>
        </p:blipFill>
        <p:spPr bwMode="auto">
          <a:xfrm rot="5400000">
            <a:off x="-83377" y="1940709"/>
            <a:ext cx="5238788" cy="3929090"/>
          </a:xfrm>
          <a:prstGeom prst="rect">
            <a:avLst/>
          </a:prstGeom>
          <a:noFill/>
        </p:spPr>
      </p:pic>
      <p:pic>
        <p:nvPicPr>
          <p:cNvPr id="19461" name="Picture 5" descr="D:\детский сад\20170921_104411.jpg"/>
          <p:cNvPicPr>
            <a:picLocks noChangeAspect="1" noChangeArrowheads="1"/>
          </p:cNvPicPr>
          <p:nvPr/>
        </p:nvPicPr>
        <p:blipFill>
          <a:blip r:embed="rId4" cstate="print"/>
          <a:srcRect/>
          <a:stretch>
            <a:fillRect/>
          </a:stretch>
        </p:blipFill>
        <p:spPr bwMode="auto">
          <a:xfrm>
            <a:off x="4643438" y="1285860"/>
            <a:ext cx="3929090" cy="5236154"/>
          </a:xfrm>
          <a:prstGeom prst="rect">
            <a:avLst/>
          </a:prstGeom>
          <a:noFill/>
        </p:spPr>
      </p:pic>
      <p:pic>
        <p:nvPicPr>
          <p:cNvPr id="19464" name="Picture 8" descr="D:\детский сад\20170921_104507.jpg"/>
          <p:cNvPicPr>
            <a:picLocks noChangeAspect="1" noChangeArrowheads="1"/>
          </p:cNvPicPr>
          <p:nvPr/>
        </p:nvPicPr>
        <p:blipFill>
          <a:blip r:embed="rId5" cstate="print"/>
          <a:srcRect/>
          <a:stretch>
            <a:fillRect/>
          </a:stretch>
        </p:blipFill>
        <p:spPr bwMode="auto">
          <a:xfrm>
            <a:off x="2571736" y="1285860"/>
            <a:ext cx="3929090" cy="523878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700"/>
                                  </p:stCondLst>
                                  <p:iterate type="lt">
                                    <p:tmPct val="5000"/>
                                  </p:iterate>
                                  <p:childTnLst>
                                    <p:set>
                                      <p:cBhvr>
                                        <p:cTn id="6" dur="1" fill="hold">
                                          <p:stCondLst>
                                            <p:cond delay="0"/>
                                          </p:stCondLst>
                                        </p:cTn>
                                        <p:tgtEl>
                                          <p:spTgt spid="19464"/>
                                        </p:tgtEl>
                                        <p:attrNameLst>
                                          <p:attrName>style.visibility</p:attrName>
                                        </p:attrNameLst>
                                      </p:cBhvr>
                                      <p:to>
                                        <p:strVal val="visible"/>
                                      </p:to>
                                    </p:set>
                                    <p:anim calcmode="lin" valueType="num">
                                      <p:cBhvr>
                                        <p:cTn id="7" dur="1000" fill="hold"/>
                                        <p:tgtEl>
                                          <p:spTgt spid="19464"/>
                                        </p:tgtEl>
                                        <p:attrNameLst>
                                          <p:attrName>ppt_w</p:attrName>
                                        </p:attrNameLst>
                                      </p:cBhvr>
                                      <p:tavLst>
                                        <p:tav tm="0">
                                          <p:val>
                                            <p:fltVal val="0"/>
                                          </p:val>
                                        </p:tav>
                                        <p:tav tm="100000">
                                          <p:val>
                                            <p:strVal val="#ppt_w"/>
                                          </p:val>
                                        </p:tav>
                                      </p:tavLst>
                                    </p:anim>
                                    <p:anim calcmode="lin" valueType="num">
                                      <p:cBhvr>
                                        <p:cTn id="8" dur="1000" fill="hold"/>
                                        <p:tgtEl>
                                          <p:spTgt spid="19464"/>
                                        </p:tgtEl>
                                        <p:attrNameLst>
                                          <p:attrName>ppt_h</p:attrName>
                                        </p:attrNameLst>
                                      </p:cBhvr>
                                      <p:tavLst>
                                        <p:tav tm="0">
                                          <p:val>
                                            <p:fltVal val="0"/>
                                          </p:val>
                                        </p:tav>
                                        <p:tav tm="100000">
                                          <p:val>
                                            <p:strVal val="#ppt_h"/>
                                          </p:val>
                                        </p:tav>
                                      </p:tavLst>
                                    </p:anim>
                                    <p:anim calcmode="lin" valueType="num">
                                      <p:cBhvr>
                                        <p:cTn id="9" dur="1000" fill="hold"/>
                                        <p:tgtEl>
                                          <p:spTgt spid="19464"/>
                                        </p:tgtEl>
                                        <p:attrNameLst>
                                          <p:attrName>style.rotation</p:attrName>
                                        </p:attrNameLst>
                                      </p:cBhvr>
                                      <p:tavLst>
                                        <p:tav tm="0">
                                          <p:val>
                                            <p:fltVal val="90"/>
                                          </p:val>
                                        </p:tav>
                                        <p:tav tm="100000">
                                          <p:val>
                                            <p:fltVal val="0"/>
                                          </p:val>
                                        </p:tav>
                                      </p:tavLst>
                                    </p:anim>
                                    <p:animEffect transition="in" filter="fade">
                                      <p:cBhvr>
                                        <p:cTn id="10" dur="1000"/>
                                        <p:tgtEl>
                                          <p:spTgt spid="194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920</TotalTime>
  <Words>847</Words>
  <Application>Microsoft Office PowerPoint</Application>
  <PresentationFormat>Экран (4:3)</PresentationFormat>
  <Paragraphs>142</Paragraphs>
  <Slides>39</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39</vt:i4>
      </vt:variant>
    </vt:vector>
  </HeadingPairs>
  <TitlesOfParts>
    <vt:vector size="40" baseType="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Дима</dc:creator>
  <cp:lastModifiedBy>nb</cp:lastModifiedBy>
  <cp:revision>97</cp:revision>
  <dcterms:created xsi:type="dcterms:W3CDTF">2018-05-13T13:33:05Z</dcterms:created>
  <dcterms:modified xsi:type="dcterms:W3CDTF">2018-05-16T14:23:54Z</dcterms:modified>
</cp:coreProperties>
</file>