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883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-243408"/>
            <a:ext cx="44182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Д/С № 23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9368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ПО САМООБРАЗОВАНИЮ: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515719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Учитель-логопед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Свержинская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79512" y="1628800"/>
            <a:ext cx="8712968" cy="160829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«А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т и к у л я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о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я     г и м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с т и к а»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" name="Рисунок 9" descr="вкусное варен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2251743" cy="1266605"/>
          </a:xfrm>
          <a:prstGeom prst="rect">
            <a:avLst/>
          </a:prstGeom>
        </p:spPr>
      </p:pic>
      <p:pic>
        <p:nvPicPr>
          <p:cNvPr id="11" name="Рисунок 10" descr="иго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573016"/>
            <a:ext cx="2232248" cy="1255640"/>
          </a:xfrm>
          <a:prstGeom prst="rect">
            <a:avLst/>
          </a:prstGeom>
        </p:spPr>
      </p:pic>
      <p:pic>
        <p:nvPicPr>
          <p:cNvPr id="12" name="Рисунок 11" descr="IMG_1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73016"/>
            <a:ext cx="1872209" cy="1248139"/>
          </a:xfrm>
          <a:prstGeom prst="rect">
            <a:avLst/>
          </a:prstGeom>
        </p:spPr>
      </p:pic>
      <p:pic>
        <p:nvPicPr>
          <p:cNvPr id="13" name="Рисунок 12" descr="упражн.Качели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573016"/>
            <a:ext cx="201622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12968" cy="111514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   э т  а 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– 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о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г  о  т  о   в   и  т  е   л 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.</a:t>
            </a:r>
            <a:endParaRPr lang="ru-RU" sz="40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Определение темы, цели и задач, содержания проекта;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Изучение методической литературы по данной теме;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91683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Диагностика состояния артикуляционной моторики у детей;</a:t>
            </a:r>
          </a:p>
          <a:p>
            <a:pPr marL="342900" indent="-3429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36912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Разработка и изготовление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пособий для проведения артикуляционной гимнастики: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комплексы артикуляционной гимнастики на основе сказок;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077072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«Весёлый язычок»;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522920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«Золушка».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46531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«Теремок»;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805264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Прогноз результата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964488" cy="155679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 </a:t>
            </a:r>
            <a:r>
              <a:rPr lang="en-US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э т  а 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–   о с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в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</a:p>
          <a:p>
            <a:pPr algn="ctr" rtl="0"/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(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к  т и  ч е  с  к  и 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)  .      </a:t>
            </a:r>
            <a:endParaRPr lang="ru-RU" sz="40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11560" y="1340768"/>
            <a:ext cx="72008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А.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763688" y="1484784"/>
            <a:ext cx="554461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Работа с ребёнком: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Предварительное занятие по ознакомлению ребенка с органами речи – губы, зубы и  язык, нёбо и т.д.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068960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Выполнение упражнений: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573016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1). Для тренировки подвижности и переключаемости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орга-нов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речи, отработки определённых положений губ, языка;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50912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2). Для тренировки правильного произношения всех звуков;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5380672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3). Для тренировки правильного произношения отдельного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 звука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 с учётом конкретного нарушения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звуко-произношения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6" grpId="0"/>
      <p:bldP spid="1027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259632" y="116632"/>
            <a:ext cx="64807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Б.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195736" y="116632"/>
            <a:ext cx="475252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Работа с родителями: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8388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 о значимости артикуляционной гимнастики для выработки правильного звукопроизношения;</a:t>
            </a:r>
          </a:p>
          <a:p>
            <a:pPr marL="457200" lvl="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204864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  Игровой семинар-практикум «Формирование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правильного звукопроизношения у детей средствами артикуляционной гимнастики»; 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I:\семинар родители\IMG_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2664972" cy="177553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1400944" cy="21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5314824"/>
            <a:ext cx="2016224" cy="134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:\семинар родители\IMG_2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237775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604448" cy="714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 I I   э т а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–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к л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ю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ч и т е л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.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Итоговая диагностика артикуляционных навыков детей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дошкольного возраста.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Родительское собрание «Подведение итогов по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реализации проекта».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140968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Обобщение опыта работы по проекту и представление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его на итоговом педагогическом совете ДОУ.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5104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21088"/>
            <a:ext cx="32403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800199" cy="27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260648"/>
            <a:ext cx="8784976" cy="86409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П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 и л о ж е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 и е  : 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35003" dir="19128844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Комплексы артикуляционной гимнастики на основе сказок;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127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42088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«Весёлый язычок»;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299695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«Теремок»;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36450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«Золушка».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136904" cy="115212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 е т о </a:t>
            </a:r>
            <a:r>
              <a:rPr lang="ru-RU" sz="3600" b="1" kern="10" spc="-360" dirty="0" err="1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</a:t>
            </a:r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и к а</a:t>
            </a:r>
            <a:endParaRPr lang="ru-RU" sz="3600" b="1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3528" y="1772816"/>
            <a:ext cx="8496944" cy="72008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выполнения</a:t>
            </a:r>
            <a:endParaRPr lang="ru-RU" sz="3600" b="1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0" y="2420888"/>
            <a:ext cx="9144000" cy="187220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артикуляционных </a:t>
            </a:r>
            <a:endParaRPr lang="ru-RU" sz="3600" b="1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95536" y="4653136"/>
            <a:ext cx="8496944" cy="158417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у </a:t>
            </a:r>
            <a:r>
              <a:rPr lang="ru-RU" sz="3600" b="1" kern="10" spc="-360" dirty="0" err="1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п</a:t>
            </a:r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-360" dirty="0" err="1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р</a:t>
            </a:r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а ж </a:t>
            </a:r>
            <a:r>
              <a:rPr lang="ru-RU" sz="3600" b="1" kern="10" spc="-360" dirty="0" err="1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е </a:t>
            </a:r>
            <a:r>
              <a:rPr lang="ru-RU" sz="3600" b="1" kern="10" spc="-360" dirty="0" err="1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и </a:t>
            </a:r>
            <a:r>
              <a:rPr lang="ru-RU" sz="3600" b="1" kern="10" spc="-360" dirty="0" err="1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й</a:t>
            </a:r>
            <a:endParaRPr lang="ru-RU" sz="3600" b="1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«Забор»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653136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62068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подготовить артикуляцию для свистящих звуков, активизировать губы.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заб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1"/>
            <a:ext cx="3024336" cy="20937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134076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зеркалом просим ребенка максимально растянуть губы, показать верхние и нижние зубы. Верхние зубы должны находиться напротив нижних. Необходимо проверить наличие расстояния между ними (1 мм). Следить, чтобы ребенок не морщил нос. Удержать под счет до 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042118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Заколдованный забор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Чинит дедушка Егор.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он не старается-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Доски отрываются.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1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3240360" cy="2160240"/>
          </a:xfrm>
          <a:prstGeom prst="rect">
            <a:avLst/>
          </a:prstGeom>
        </p:spPr>
      </p:pic>
    </p:spTree>
  </p:cSld>
  <p:clrMapOvr>
    <a:masterClrMapping/>
  </p:clrMapOvr>
  <p:transition advTm="1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«Ворота»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smtClean="0"/>
              <a:t> Упражнения для нижней челюсти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  <a:r>
              <a:rPr lang="ru-RU" dirty="0" smtClean="0"/>
              <a:t>Проделать упражнение «Улыбка», затем опустить нижнюю челюсть и держать рот открытым пять секунд. Постепенно усложнить упражнение – держать рот открытым 10 секунд;</a:t>
            </a:r>
            <a:endParaRPr lang="ru-RU" dirty="0"/>
          </a:p>
        </p:txBody>
      </p:sp>
      <p:pic>
        <p:nvPicPr>
          <p:cNvPr id="7" name="Рисунок 6" descr="Ворот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464116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4653136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Жаль, котёнок Яша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знает про футбол,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некому мне даже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забить в ворота гол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14908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pic>
        <p:nvPicPr>
          <p:cNvPr id="10" name="Рисунок 9" descr="IMG_1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2952328" cy="196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«Лопата»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язык соб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25129"/>
            <a:ext cx="3384376" cy="2270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91900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Зимой у лопаты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было дела,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грусти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заржавела.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91900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 огород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стала копать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заблестела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Опять.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58112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62068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 выработка умение удерживать язык в свободном, расслабленном положении, лежащим на нижней губе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упражнение Блинчик лоп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963" y="1988840"/>
            <a:ext cx="4620005" cy="2598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340769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улыбнуться. Положить широкий расслабленный язык на нижнюю губу и удерживать его в таком положении 5-10 секунд. Затем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убрать язык и закрыть рот</a:t>
            </a:r>
          </a:p>
          <a:p>
            <a:endParaRPr lang="ru-RU" dirty="0"/>
          </a:p>
        </p:txBody>
      </p:sp>
    </p:spTree>
  </p:cSld>
  <p:clrMapOvr>
    <a:masterClrMapping/>
  </p:clrMapOvr>
  <p:transition advTm="1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lide_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852936"/>
            <a:ext cx="1419994" cy="1946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 «Почисти нижние зубки»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выработать умение удерживать кончик языка за нижними зубами, активизировать кончик языка.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sz="1600" b="1" dirty="0" smtClean="0"/>
              <a:t>:</a:t>
            </a:r>
            <a:r>
              <a:rPr lang="ru-RU" sz="1600" dirty="0" smtClean="0"/>
              <a:t>  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 и кончиком языка «почистить» нижние зубы, делая сначала движения языком из стороны в сторону, потом снизу вверх. При этом: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губы неподвижны, находятся в положении улыбки;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следить, чтобы язык двигался у десен, а не скользил по верхнему краю зубов;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следить, чтобы при движении снизу вверх язык был широким и начинал движение от корней нижних зубов.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86916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38067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волчонка зуб заныл,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пошел к врачу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кресло сел,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вдруг вскочил с криком: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хочу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2808311" cy="1872208"/>
          </a:xfrm>
          <a:prstGeom prst="rect">
            <a:avLst/>
          </a:prstGeom>
        </p:spPr>
      </p:pic>
      <p:pic>
        <p:nvPicPr>
          <p:cNvPr id="13" name="Рисунок 12" descr="IMG_1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996952"/>
            <a:ext cx="2808311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95536" y="620688"/>
            <a:ext cx="5328592" cy="108012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 е м а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 : 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95536" y="1988840"/>
            <a:ext cx="8208912" cy="4320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latin typeface="Arial Black"/>
              </a:rPr>
              <a:t>"Артикуляционная гимнастика -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latin typeface="Arial Black"/>
              </a:rPr>
              <a:t>эффективное средство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latin typeface="Arial Black"/>
              </a:rPr>
              <a:t>развития звукопроизношения".</a:t>
            </a:r>
            <a:endParaRPr lang="ru-RU" sz="24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«Улыбка»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846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широко улыбнуться, чтобы были видны верхние и нижние зубы (челюсти сжаты). Удерживать улыбку в течение 2—3 сек. После этого, сохраняя положение губ, разомкнуть зубы на 1 — 1,5 см, подержать в таком положении в течение 2—З сек, а затем сомкнуть зубы, по-прежнему удерживая на губах улыбку. Произвести смену артикуляционных поз не менее 3 раз.</a:t>
            </a:r>
          </a:p>
        </p:txBody>
      </p:sp>
      <p:pic>
        <p:nvPicPr>
          <p:cNvPr id="6" name="Рисунок 5" descr="Упражнение улыб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035480" cy="1861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1232" y="5157192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000" b="1" dirty="0" smtClean="0"/>
              <a:t>: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5534561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Тянуть губы прямо к ушкам Очень нравится лягушкам.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Улыбаются, смеются,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глаза у них, как блюдца.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486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отработка основных движений и положений губ, необходимых для четкого, правильного произношения звуков.</a:t>
            </a:r>
          </a:p>
        </p:txBody>
      </p:sp>
      <p:pic>
        <p:nvPicPr>
          <p:cNvPr id="12" name="Рисунок 11" descr="упражн. Заборчик, улыб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82602"/>
            <a:ext cx="4824536" cy="2708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926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расслаблять мышцы языка путем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(пошлепаем губами). Научиться удерживать язык распластанным, широким.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9"/>
            <a:ext cx="8820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спокойно положить язык на нижнюю губу и, пошлепывая его губами, произносить: «па-па-па». Произношение слогов облегчает ребенку выполнение данного упражнения.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Упражнение выполнять поэтапно: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Пошлепать губами кончик языка; 2. пошлепать губами середину языка; 3.пошлепать губами язык, продвигая его медленно вперед, а затем назад.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Нижнюю губу не следует заворачивать внутрь и натягивать на нижние зубы.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Язык должен быть широким, его края касаются уголков рта.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229200"/>
            <a:ext cx="6624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000" b="1" dirty="0" smtClean="0"/>
              <a:t>: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5534561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Провинился язычок,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Ничего сказать не смог.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его похлопаем,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Губками пошлепаем.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1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2808312" cy="187220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 «Накажем непослушный язычок»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яг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3" y="3068960"/>
            <a:ext cx="2226019" cy="230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«Ветерок»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вырабатывать струю воздуха, идущую по краям языка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указания: улыбнуться, зубами прикусить кончик языка и подуть изо рта таким образом, чтобы струя воздуха выходила не посередине, а из уголков рта.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08518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ночует ветерок?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развилки трёх дорог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высокой на сосне,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Часто падая во сне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вете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060670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472514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pic>
        <p:nvPicPr>
          <p:cNvPr id="10" name="Рисунок 9" descr="IMG_1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36912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lin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2852936"/>
            <a:ext cx="2304256" cy="2239041"/>
          </a:xfrm>
          <a:prstGeom prst="rect">
            <a:avLst/>
          </a:prstGeom>
        </p:spPr>
      </p:pic>
      <p:pic>
        <p:nvPicPr>
          <p:cNvPr id="3" name="Рисунок 2" descr="IMG_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924944"/>
            <a:ext cx="2987824" cy="199188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Упражнение «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Блинчик»</a:t>
            </a:r>
            <a:endParaRPr lang="ru-RU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вырабатывать умение, расслабив мышцы языка, удерживать его широким, распластанным.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24" y="1340768"/>
            <a:ext cx="8784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Губы не растягивать в сильную улыбку.;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Следить, чтобы не подворачивалась нижняя губа;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Не высовывать язык далеко: он должен только накрывать нижнюю губу;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Боковые края языка должны касаться углов рта;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Похлопывать язык губами надо несколько раз на одном выдохе.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Следить, чтобы ребенок не задерживал   при этом выдыхаемый воздух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530120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Детям нравятся блины.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чего блины вкусны!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на свете влюблены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аппетитные блины!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86916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«Желобок»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36713"/>
            <a:ext cx="8712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 е л ь: вырабатывать целенаправленную воздушную струю по средней линии языка на его кончик; развивать боковые мышцы языка.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780928"/>
            <a:ext cx="43924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широкий язык высунут из полости рта. Боковые края языка загнуть вверх. Плавно подуть на кончик языка. Выпол­нять упражнение следует 3—4 раза по 5—7 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7" descr="C:\Documents and Settings\Admin\Рабочий стол\арт гимнастика фото\14 желобок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038475" cy="228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Упражнение «Горка»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124744"/>
            <a:ext cx="896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выработать умение прижимать боковые края языка к верхним коренным зубам и поднимать переднюю часть спинки языка, упирая при этом его кончик в нижние передние резцы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 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орк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2132856"/>
            <a:ext cx="2592288" cy="2592288"/>
          </a:xfrm>
          <a:prstGeom prst="rect">
            <a:avLst/>
          </a:prstGeom>
        </p:spPr>
      </p:pic>
      <p:pic>
        <p:nvPicPr>
          <p:cNvPr id="5" name="Рисунок 4" descr="гор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76872"/>
            <a:ext cx="2342912" cy="2388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206084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Рот приоткрыть. Боковые края языка прижать к верхним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корен-ным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зубам. Кончик языка упереть в нижние передние зубы, спинку языка поднять вверх. Показать крутую горку.  Удерживать в таком положении 15 секунд 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97152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800" b="1" dirty="0" smtClean="0"/>
              <a:t>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5445224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так горка, что за чудо!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Выгнулся язык упруго: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Кончик в зубы упирается,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Бока кверху устремляются.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«Индюк»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ндю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268760"/>
            <a:ext cx="2260341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выработка подъема языка вверх, подвижности кончика языка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124744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Приоткрыть рот, двигать широким передним краем языка по верхней губе вперед и назад, стараясь не отрывать языка от губы, добавить голос, пока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послышит-ся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бл-бл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...» (как индюк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бол-бочет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8" name="Рисунок 7" descr="paroxo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196752"/>
            <a:ext cx="2882787" cy="25202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75656" y="422108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6" y="494116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–индюк  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Разбегайтесь  кто куда.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2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«Вкусное варенье»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выработка подъема языка вверх, подвижности кончика языка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132856"/>
            <a:ext cx="2520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Рот открыть. Широким языком облизать верхнюю губу и убрать язык вглубь рта.</a:t>
            </a:r>
          </a:p>
          <a:p>
            <a:endParaRPr lang="ru-RU" dirty="0"/>
          </a:p>
        </p:txBody>
      </p:sp>
      <p:pic>
        <p:nvPicPr>
          <p:cNvPr id="7" name="Рисунок 6" descr="вкусное варень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772816"/>
            <a:ext cx="1944216" cy="294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472514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15719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Мамы любят есть варенье,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темноте на кухне сидя,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Петь, танцуя в воскресенье,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их никто не видит. </a:t>
            </a:r>
          </a:p>
        </p:txBody>
      </p:sp>
      <p:pic>
        <p:nvPicPr>
          <p:cNvPr id="11" name="Рисунок 10" descr="вкусное варен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555998" cy="2562749"/>
          </a:xfrm>
          <a:prstGeom prst="rect">
            <a:avLst/>
          </a:prstGeom>
        </p:spPr>
      </p:pic>
    </p:spTree>
  </p:cSld>
  <p:clrMapOvr>
    <a:masterClrMapping/>
  </p:clrMapOvr>
  <p:transition advTm="11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«Качели»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 выработка умения  удерживать и чередовать определенные артикуляционные уклады.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412776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Улыбнувшись, отрыть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рот и напряжённым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языком тянуться к носу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подбородку, либо 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нижним и верхним зубам.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Качели раскачиваются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сначала быстро, а затем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медленнее, стараясь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удержать язык в верхнем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нижнем положении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несколько секунд.</a:t>
            </a:r>
          </a:p>
        </p:txBody>
      </p:sp>
      <p:pic>
        <p:nvPicPr>
          <p:cNvPr id="8" name="Рисунок 7" descr="http://ds2483.msk.ru/pic/logoped25-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182428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5776" y="5534561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Качели, качели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Скрипят еле-еле.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хохлатка придёт,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Нашу девочку качнёт.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51571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000" b="1" dirty="0" smtClean="0"/>
              <a:t>:</a:t>
            </a:r>
          </a:p>
          <a:p>
            <a:endParaRPr lang="ru-RU" sz="2000" dirty="0"/>
          </a:p>
        </p:txBody>
      </p:sp>
      <p:pic>
        <p:nvPicPr>
          <p:cNvPr id="10" name="Рисунок 9" descr="упражн.Кач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528392" cy="1984721"/>
          </a:xfrm>
          <a:prstGeom prst="rect">
            <a:avLst/>
          </a:prstGeom>
        </p:spPr>
      </p:pic>
      <p:pic>
        <p:nvPicPr>
          <p:cNvPr id="14" name="Рисунок 13" descr="упражн.Качел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140968"/>
            <a:ext cx="3528392" cy="1984721"/>
          </a:xfrm>
          <a:prstGeom prst="rect">
            <a:avLst/>
          </a:prstGeom>
        </p:spPr>
      </p:pic>
    </p:spTree>
  </p:cSld>
  <p:clrMapOvr>
    <a:masterClrMapping/>
  </p:clrMapOvr>
  <p:transition advTm="1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Упражнение «Почистим верхние зубки»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40768"/>
            <a:ext cx="22322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58052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Рано утром звери встали,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Зубки чистить побежали.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530120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pic>
        <p:nvPicPr>
          <p:cNvPr id="13" name="Рисунок 12" descr="почистим зуб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08920"/>
            <a:ext cx="457200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836712"/>
            <a:ext cx="5940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Рот открыт. Губы в улыбке.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Широ-ким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кончиком языка погладить нижние зубы, делая движения языком вверх-вниз. Следить, чтобы язык не сужался, останавливался у верхнего края зубов и не выходил за него, губы находились в положении улыбки, нижняя челюсть не двигалась. </a:t>
            </a:r>
          </a:p>
        </p:txBody>
      </p:sp>
      <p:pic>
        <p:nvPicPr>
          <p:cNvPr id="9" name="Рисунок 8" descr="верхние зубы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7E2DC"/>
              </a:clrFrom>
              <a:clrTo>
                <a:srgbClr val="D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2200263" cy="1903030"/>
          </a:xfrm>
          <a:prstGeom prst="rect">
            <a:avLst/>
          </a:prstGeom>
        </p:spPr>
      </p:pic>
    </p:spTree>
  </p:cSld>
  <p:clrMapOvr>
    <a:masterClrMapping/>
  </p:clrMapOvr>
  <p:transition advTm="1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3781425" cy="714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Т и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19128844" algn="ctr" rotWithShape="0">
                    <a:srgbClr val="000099"/>
                  </a:outerShdw>
                </a:effectLst>
                <a:latin typeface="Impact"/>
              </a:rPr>
              <a:t> о е к т а :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35003" dir="19128844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95536" y="2420888"/>
            <a:ext cx="5905500" cy="714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 ч а с т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к и 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 :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" name="WordArt 36"/>
          <p:cNvSpPr>
            <a:spLocks noChangeArrowheads="1" noChangeShapeType="1" noTextEdit="1"/>
          </p:cNvSpPr>
          <p:nvPr/>
        </p:nvSpPr>
        <p:spPr bwMode="auto">
          <a:xfrm>
            <a:off x="323528" y="4437112"/>
            <a:ext cx="8424936" cy="792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л ж и т е л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с т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 а л и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а: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843808" y="1196752"/>
            <a:ext cx="593407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долгосрочный, </a:t>
            </a:r>
            <a:r>
              <a:rPr lang="ru-RU" sz="3600" b="1" kern="10" spc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педагогиический</a:t>
            </a:r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rtl="0"/>
            <a:r>
              <a:rPr lang="ru-RU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и</a:t>
            </a:r>
            <a:r>
              <a:rPr lang="ru-RU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ндивидуальный.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71800" y="3429000"/>
            <a:ext cx="5112567" cy="688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учитель-логпед</a:t>
            </a:r>
            <a:r>
              <a:rPr lang="ru-RU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воспитатели, дети,</a:t>
            </a:r>
          </a:p>
          <a:p>
            <a:r>
              <a:rPr lang="ru-RU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родители.</a:t>
            </a:r>
            <a:endParaRPr lang="ru-RU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771801" y="5445225"/>
            <a:ext cx="5760640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на протяжении всей</a:t>
            </a:r>
          </a:p>
          <a:p>
            <a:r>
              <a:rPr lang="ru-RU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работы с ребёнком.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075" grpId="0"/>
      <p:bldP spid="3076" grpId="0"/>
      <p:bldP spid="30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«Бочки»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1905000" cy="239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196752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укрепление мышц языка.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844824"/>
            <a:ext cx="27363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Улыбнуться, рот немного приоткрыть, язычок по очереди упереть то в левую, то в правую щеку и считать до десяти-пятнадцати.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293096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501317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Едет лестница, насос.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Вьется пыль из-под колес.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ворот без проволочки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Выезжают с треском бочки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упражн. б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1700808"/>
            <a:ext cx="4328481" cy="2434771"/>
          </a:xfrm>
          <a:prstGeom prst="rect">
            <a:avLst/>
          </a:prstGeom>
        </p:spPr>
      </p:pic>
    </p:spTree>
  </p:cSld>
  <p:clrMapOvr>
    <a:masterClrMapping/>
  </p:clrMapOvr>
  <p:transition advTm="12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упраженение игол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FF3"/>
              </a:clrFrom>
              <a:clrTo>
                <a:srgbClr val="FE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1828800" cy="18542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«Иголка»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22108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30120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 иголочкой тяну.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подходи! Я уколю!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90872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отработка основных движений и положений, языка, необходимых для четкого, правильного произношения звуков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988840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Просунуть узкий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язык между резца-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ми, губы в улыбке,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резцы обнажены,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рот открыт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иго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571999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6610350" cy="104703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-400" dirty="0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к т у а л  </a:t>
            </a:r>
            <a:r>
              <a:rPr lang="ru-RU" sz="4000" b="1" kern="10" spc="-400" dirty="0" err="1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b="1" kern="10" spc="-400" dirty="0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ru-RU" sz="4000" b="1" kern="10" spc="-400" dirty="0" err="1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b="1" kern="10" spc="-400" dirty="0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с т </a:t>
            </a:r>
            <a:r>
              <a:rPr lang="ru-RU" sz="4000" b="1" kern="10" spc="-400" dirty="0" err="1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b="1" kern="10" spc="-400" dirty="0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ru-RU" sz="4000" b="1" kern="10" spc="-400" dirty="0" err="1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ru-RU" sz="4000" b="1" kern="10" spc="-400" dirty="0" err="1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b="1" kern="10" spc="-400" dirty="0" smtClean="0"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а:</a:t>
            </a:r>
            <a:endParaRPr lang="ru-RU" sz="4000" b="1" kern="10" spc="-400" dirty="0">
              <a:ln w="12700">
                <a:solidFill>
                  <a:srgbClr val="548DD4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8022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Язык – главная мышца органов речи.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Язык должен быть достаточно хорошо развит, чтобы выполнять тонкие целенаправленные движения, именуемые звукопроизношением.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Артикуляционная гимнастика – это совокупность специальных упражнений, направленных на укрепление мышц речевого аппарата, развитие силы, подвижности и дифференцированных движений органов, принимающих участие в речи.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      Артикуляционная гимнастика занимает одно из ведущих мест в преодолении речевых нарушений у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4095750" cy="714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 е л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а: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23528" y="1700808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484784"/>
            <a:ext cx="7956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Выработка правильных  движений и определён-</a:t>
            </a:r>
          </a:p>
          <a:p>
            <a:pPr lvl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положений органов артикуляционного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детей, необходимых для чёткого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произноше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звуков с использованием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технологий;</a:t>
            </a:r>
          </a:p>
          <a:p>
            <a:endParaRPr lang="ru-RU" dirty="0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23528" y="4437112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971600" y="4437112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861048"/>
            <a:ext cx="7236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у воспитателей и родителей представления о значимости артикуляционной гимнастики и о правильности её выполнения с использованием нетрадиционных, игровых приемов и методов для развития артикуляционной моторики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4724400" cy="714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 а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ч и 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а: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23528" y="3212976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1556792"/>
            <a:ext cx="66967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Расширение и углубление теоретических знаний по разделу звуковая культура речи;</a:t>
            </a:r>
          </a:p>
          <a:p>
            <a:endParaRPr lang="ru-RU" dirty="0"/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971600" y="3212976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23528" y="5085184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971600" y="5085184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1619672" y="5085184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323528" y="1700808"/>
            <a:ext cx="57606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3068960"/>
            <a:ext cx="61206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Раскрытие значимости артикуляционной гимнастики для формирования правильного звукопроизношения;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4941168"/>
            <a:ext cx="637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Апробирование инновационных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тех-нологий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выработка рекомендаций по их использованию в воспитании правильного звукопроизношения.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6762750" cy="666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 о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к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 т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    о ж и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е м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67544" y="980728"/>
            <a:ext cx="3533775" cy="552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е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у л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ь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т а т ы: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51520" y="3501008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899592" y="3501008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51520" y="5157192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827584" y="5157192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403648" y="5157192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5940152" y="2132856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51520" y="1772816"/>
            <a:ext cx="5040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162880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артикуляционной моторики до уровня максимальной достаточности для постановки звуков у детей</a:t>
            </a:r>
            <a:r>
              <a:rPr lang="ru-RU" b="1" dirty="0" smtClean="0"/>
              <a:t>;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3356992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Повышение интереса родителей к проблеме развития речи своих детей;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51720" y="501317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Активное участие родителей в образовательном процессе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5" grpId="0"/>
      <p:bldP spid="16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5162550" cy="714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у к т   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а: </a:t>
            </a:r>
            <a:endParaRPr lang="ru-RU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060848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Комплексы артикуляционной гимнастики на основе сказок;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пособия для проведения артикуляционной гимнастики: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42900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«Весёлый язычок»;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2210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«Теремок»;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2" y="50851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«Золушка».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115616" y="404664"/>
            <a:ext cx="69723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 т а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endParaRPr lang="ru-RU" sz="40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3528" y="2420888"/>
            <a:ext cx="8496944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 а л и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</a:t>
            </a:r>
            <a:endParaRPr lang="ru-RU" sz="40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87624" y="4653136"/>
            <a:ext cx="69723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000" b="1" kern="10" spc="-40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4000" b="1" kern="10" spc="-4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</a:t>
            </a:r>
            <a:endParaRPr lang="ru-RU" sz="40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1755</Words>
  <Application>Microsoft Office PowerPoint</Application>
  <PresentationFormat>Экран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Упражнение «Забор»</vt:lpstr>
      <vt:lpstr>Упражнение «Ворота»</vt:lpstr>
      <vt:lpstr>Упражнение «Лопата»</vt:lpstr>
      <vt:lpstr>Упражнение «Почисти нижние зубки»</vt:lpstr>
      <vt:lpstr>Упражнение «Улыбка»</vt:lpstr>
      <vt:lpstr>Упражнение  «Накажем непослушный язычок»</vt:lpstr>
      <vt:lpstr>Упражнение «Ветерок»</vt:lpstr>
      <vt:lpstr>Слайд 23</vt:lpstr>
      <vt:lpstr>Упражнение «Желобок»</vt:lpstr>
      <vt:lpstr>Слайд 25</vt:lpstr>
      <vt:lpstr>Упражнение «Индюк»</vt:lpstr>
      <vt:lpstr>Упражнение «Вкусное варенье»</vt:lpstr>
      <vt:lpstr>Упражнение «Качели»</vt:lpstr>
      <vt:lpstr>Упражнение «Почистим верхние зубки»</vt:lpstr>
      <vt:lpstr>Упражнение «Бочки»</vt:lpstr>
      <vt:lpstr>Упражнение «Иголка»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nb</cp:lastModifiedBy>
  <cp:revision>79</cp:revision>
  <dcterms:created xsi:type="dcterms:W3CDTF">2015-04-19T05:07:50Z</dcterms:created>
  <dcterms:modified xsi:type="dcterms:W3CDTF">2019-10-03T14:14:45Z</dcterms:modified>
</cp:coreProperties>
</file>