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74" r:id="rId7"/>
    <p:sldId id="258" r:id="rId8"/>
    <p:sldId id="280" r:id="rId9"/>
    <p:sldId id="281" r:id="rId10"/>
    <p:sldId id="276" r:id="rId11"/>
    <p:sldId id="277" r:id="rId12"/>
    <p:sldId id="282" r:id="rId13"/>
    <p:sldId id="275" r:id="rId14"/>
    <p:sldId id="278" r:id="rId15"/>
    <p:sldId id="279" r:id="rId16"/>
    <p:sldId id="283" r:id="rId17"/>
    <p:sldId id="284" r:id="rId18"/>
    <p:sldId id="285" r:id="rId19"/>
    <p:sldId id="271" r:id="rId20"/>
    <p:sldId id="273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FFFF01"/>
    <a:srgbClr val="99CC00"/>
    <a:srgbClr val="F93615"/>
    <a:srgbClr val="FFFF66"/>
    <a:srgbClr val="66FF99"/>
    <a:srgbClr val="BD153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3956AF9A-6BA5-4E68-8CA3-72E1069FC72F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B69CFC82-64DF-445B-BF88-C9077D04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CFC82-64DF-445B-BF88-C9077D04556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8865F9-551A-477E-BA71-026B61EBEA7E}" type="slidenum">
              <a:rPr lang="ru-RU" sz="1200" i="0">
                <a:latin typeface="+mn-lt"/>
              </a:rPr>
              <a:pPr algn="r">
                <a:defRPr/>
              </a:pPr>
              <a:t>20</a:t>
            </a:fld>
            <a:endParaRPr lang="ru-RU" sz="1200" i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A30C-53C3-4958-B6D3-DF4D96C016E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BB8A-4DF2-43F0-9410-74D3B84F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52A8-94B7-4C10-A42A-BB86CA27B2F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3FDF-FE69-44E3-B898-E3995DFA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605E-68D0-4736-A990-FF5643F8FEBE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2BAC-2EF1-4C5A-8789-671C7FE7C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EE1A-3A13-4BC2-AFB6-8CDC48D1DF02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A706-F8E5-43A8-AD96-57EB17E2C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BAF5-16F6-4609-AEA8-5809EAF5A5A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F69A-6240-449C-8EC8-3E84B1319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A59D-1282-4227-875A-A3662411C27D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1EFD-89E9-4455-9D0C-DD3ABF86E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8B79-7610-48A0-9789-392BDE94B500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015C-8662-431A-B679-16DAC2DDA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E02C-2B6D-46AC-9D25-C95E984AA62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070-5AF7-4CDA-BB99-248D21114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C488-C5B7-4348-87E3-D330BD4956AA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DE9B-0DB0-4DEB-94FF-D02B2227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2232-1F55-4F99-A39B-5009137F76FE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C68A-4213-4B21-8BEC-2E978D3D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FF32-0483-4069-8382-DA826D7B52DA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D966-F026-462B-AE33-B186007EB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9AECB-D8E6-4939-90E4-0281EF0B6B77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7F15A-79A2-4F33-BF3E-70D55079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15000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3d_space_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61963"/>
            <a:ext cx="7772400" cy="29289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FF01"/>
                </a:solidFill>
                <a:latin typeface="Century Schoolbook"/>
              </a:rPr>
              <a:t/>
            </a:r>
            <a:br>
              <a:rPr lang="ru-RU" sz="2000" b="1" dirty="0" smtClean="0">
                <a:solidFill>
                  <a:srgbClr val="FFFF01"/>
                </a:solidFill>
                <a:latin typeface="Century Schoolbook"/>
              </a:rPr>
            </a:br>
            <a:r>
              <a:rPr lang="ru-RU" sz="8000" b="1" dirty="0" smtClean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3429000"/>
            <a:ext cx="7561262" cy="3143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«Удивительный мир космоса»</a:t>
            </a:r>
          </a:p>
          <a:p>
            <a:pPr eaLnBrk="1" hangingPunct="1">
              <a:lnSpc>
                <a:spcPct val="80000"/>
              </a:lnSpc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100" b="1" dirty="0" smtClean="0">
                <a:solidFill>
                  <a:srgbClr val="FFFF00"/>
                </a:solidFill>
              </a:rPr>
              <a:t/>
            </a:r>
            <a:br>
              <a:rPr lang="ru-RU" sz="1100" b="1" dirty="0" smtClean="0">
                <a:solidFill>
                  <a:srgbClr val="FFFF00"/>
                </a:solidFill>
              </a:rPr>
            </a:br>
            <a:endParaRPr lang="ru-RU" sz="1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BD153D"/>
                </a:solidFill>
              </a:rPr>
              <a:t>муниципальное автономное дошкольное образовательное учреждение города Калининграда детский сад № 23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Проект подготовлен воспитателем старшей №1 группы Резник И.Е.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BD153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9072" y="345057"/>
            <a:ext cx="631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55940"/>
            <a:ext cx="828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800" b="1" dirty="0" smtClean="0">
                <a:solidFill>
                  <a:schemeClr val="bg1"/>
                </a:solidFill>
              </a:rPr>
              <a:t>Чтение художественной литературы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ruc.ensayoes.com/pars_docs/refs/369/368856/368856_html_71defc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6471">
            <a:off x="690684" y="4302478"/>
            <a:ext cx="1669377" cy="2070340"/>
          </a:xfrm>
          <a:prstGeom prst="rect">
            <a:avLst/>
          </a:prstGeom>
          <a:noFill/>
        </p:spPr>
      </p:pic>
      <p:pic>
        <p:nvPicPr>
          <p:cNvPr id="37892" name="Picture 4" descr="http://savepic.ru/3134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689">
            <a:off x="6501161" y="4092496"/>
            <a:ext cx="1550022" cy="2207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8644" y="2085277"/>
            <a:ext cx="664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Г. Черненко «Как человек в космос полетел»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493" y="2720897"/>
            <a:ext cx="603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В. Степанов  «Юрий Гагарин»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039" y="3300761"/>
            <a:ext cx="758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Миф «Как  Солнце и Луна в гости друг к другу ходили»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7894" name="Picture 6" descr="Как солнце и луна друг к другу в гости ходи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311" y="4248615"/>
            <a:ext cx="2576617" cy="20719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74338" y="396815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95708" y="1003610"/>
            <a:ext cx="669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494" y="1683834"/>
            <a:ext cx="33565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Аркадий Хайт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порядку все планеты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Назовёт любой из нас: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 - Меркурий,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Два - Венера,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Три - Земля,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Четыре - Марс.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Пять - Юпитер,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Шесть - Сатурн,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Семь - Уран,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За ним - Нептун.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Он восьмым идёт по счёту.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за ним уже, потом,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девятая планета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Под названием Плутон.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940" name="Picture 4" descr="http://static.diary.ru/userdir/3/0/8/0/3080970/76906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508" y="2554680"/>
            <a:ext cx="4859380" cy="364269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1874338" y="250166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IMG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44" y="1897631"/>
            <a:ext cx="3965575" cy="29781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pic>
        <p:nvPicPr>
          <p:cNvPr id="4" name="Picture 9" descr="IMG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799" y="3199292"/>
            <a:ext cx="3967162" cy="297973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813953" y="189781"/>
            <a:ext cx="56392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4898" y="1035170"/>
            <a:ext cx="640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719" y="5287992"/>
            <a:ext cx="32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Оригами «Ракета»</a:t>
            </a:r>
            <a:endParaRPr lang="ru-RU" sz="2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774" y="1958196"/>
            <a:ext cx="33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Аппликация «Космонавты»</a:t>
            </a:r>
            <a:endParaRPr lang="ru-RU" sz="28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8634" y="1147313"/>
            <a:ext cx="618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Пользователь\Desktop\фото\Резник\SDC15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16" y="2104845"/>
            <a:ext cx="4042246" cy="293298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2055" name="Picture 7" descr="C:\Users\Пользователь\Desktop\фото\Резник\SDC15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221" y="3175123"/>
            <a:ext cx="4069589" cy="305219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74452" y="5503652"/>
            <a:ext cx="364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«Сложи планету»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5" y="2147978"/>
            <a:ext cx="3522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4338" y="224287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i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Пользователь\Desktop\фото\Резник\SDC1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40" y="3165894"/>
            <a:ext cx="3991959" cy="299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27639" y="1164566"/>
            <a:ext cx="6772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игра Угадай по силуэту и раскрась»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Пользователь\Desktop\фото\Резник\SDC15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010" y="3148642"/>
            <a:ext cx="3979651" cy="298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74338" y="250166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Пользователь\Desktop\фото\Резник\SDC15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64" y="2587925"/>
            <a:ext cx="4096032" cy="307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Пользователь\Desktop\фото\Резник\SDC15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06" y="2570673"/>
            <a:ext cx="4094669" cy="3071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874338" y="301925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28" y="1250830"/>
            <a:ext cx="8022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«Земля и Солнечная система»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IMG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48" y="3569868"/>
            <a:ext cx="4170363" cy="31305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10" descr="IMG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647" y="2518913"/>
            <a:ext cx="3848100" cy="28892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1207" y="276045"/>
            <a:ext cx="5395323" cy="69180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-480"/>
              </a:avLst>
            </a:prstTxWarp>
            <a:spAutoFit/>
          </a:bodyPr>
          <a:lstStyle/>
          <a:p>
            <a:pPr algn="ctr"/>
            <a:r>
              <a:rPr lang="ru-RU" sz="4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i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163" y="1233577"/>
            <a:ext cx="843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Подвижные игры «Космонавты», «Кто быстрее»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3d_space_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G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4414838"/>
            <a:ext cx="32607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25" y="4418013"/>
            <a:ext cx="31956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G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3538" y="2117725"/>
            <a:ext cx="2909887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14733" y="224287"/>
            <a:ext cx="6823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36" y="1043796"/>
            <a:ext cx="8445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  <a:t>Конкурс-выставка совместных работ детей и родителей «Космические поделки»</a:t>
            </a:r>
            <a:endParaRPr lang="ru-RU" sz="2800" b="1" dirty="0">
              <a:solidFill>
                <a:srgbClr val="FFFF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picture_29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G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88" y="1470025"/>
            <a:ext cx="6162675" cy="4735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MC90042582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650" y="4721225"/>
            <a:ext cx="21748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92037" y="414068"/>
            <a:ext cx="74704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perspectiveBelow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Награждение победителей</a:t>
            </a:r>
            <a:endParaRPr lang="ru-RU" sz="4400" b="1" i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1285442957_w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6637338" y="2341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604513" y="1658938"/>
            <a:ext cx="610750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   Продуктом проекта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стал познавательно-тематический праздник «Загадочный космос». Он прошел весело и ребята получили возможность показать все свои приобретенные знания и умения, проявить фантазию, выдумку, поучаствовать в веселых, но совсем нелегких «космических» эстафетах, конкурсах,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викторине,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показать все свои необычные работы и представить их всем зрителям.</a:t>
            </a:r>
            <a:r>
              <a:rPr lang="ru-RU" sz="2400" i="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80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y1pxf2dzX-6UUzZ1O9vVUU__HI-_ZrBf5roxixIZg4-_liK6QEgc2kGTEiwYSo1U5pTr9clSMLeAdTxRDhQ-QQsaA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0"/>
            <a:ext cx="9312275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39750" y="692150"/>
            <a:ext cx="53292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 проекта: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краткосрочный информационно-исследовательский.</a:t>
            </a:r>
          </a:p>
          <a:p>
            <a:pPr>
              <a:defRPr/>
            </a:pP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проекта: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воспитатель, дети старшей группы, родители.</a:t>
            </a:r>
          </a:p>
          <a:p>
            <a:pPr>
              <a:defRPr/>
            </a:pP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Срок реализации проекта: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07.04.14г. по 12.04.14г.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1" descr="picture_29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4763" y="0"/>
            <a:ext cx="9148763" cy="115093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  <a:t>Познавательно-тематический праздник</a:t>
            </a:r>
            <a:br>
              <a:rPr lang="ru-RU" sz="3200" b="1" i="1" dirty="0" smtClean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1"/>
                </a:solidFill>
                <a:latin typeface="Times New Roman" pitchFamily="18" charset="0"/>
                <a:cs typeface="Times New Roman" pitchFamily="18" charset="0"/>
              </a:rPr>
              <a:t>«Загадочный космос»</a:t>
            </a:r>
          </a:p>
        </p:txBody>
      </p:sp>
      <p:pic>
        <p:nvPicPr>
          <p:cNvPr id="36870" name="Picture 6" descr="IMG_5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38" y="1277938"/>
            <a:ext cx="3863975" cy="2687637"/>
          </a:xfrm>
          <a:prstGeom prst="rect">
            <a:avLst/>
          </a:prstGeom>
          <a:noFill/>
        </p:spPr>
      </p:pic>
      <p:pic>
        <p:nvPicPr>
          <p:cNvPr id="36871" name="Picture 7" descr="IMG_59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8138" y="2306638"/>
            <a:ext cx="3916362" cy="2606675"/>
          </a:xfrm>
          <a:prstGeom prst="rect">
            <a:avLst/>
          </a:prstGeom>
          <a:noFill/>
        </p:spPr>
      </p:pic>
      <p:pic>
        <p:nvPicPr>
          <p:cNvPr id="36872" name="Picture 8" descr="IMG_59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" y="3797300"/>
            <a:ext cx="3705225" cy="256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picture_29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74338" y="1161535"/>
            <a:ext cx="53953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FFFF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FFFF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16" descr="y1pxf2dzX-6UUzZ1O9vVUU__HI-_ZrBf5roxixIZg4-_liK6QEgc2kGTEiwYSo1U5pTr9clSMLeAdTxRDhQ-QQsaA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716463" y="4221163"/>
            <a:ext cx="4040187" cy="17145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Современные дети перестали интересоваться темой космоса.</a:t>
            </a: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</a:rPr>
              <a:t> интерес к космонавтике постепенно угасает</a:t>
            </a:r>
            <a:r>
              <a:rPr lang="ru-RU" sz="2000" b="0" dirty="0" smtClean="0"/>
              <a:t> 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15900" y="361950"/>
            <a:ext cx="8769350" cy="4300538"/>
            <a:chOff x="215783" y="361302"/>
            <a:chExt cx="8769928" cy="4301174"/>
          </a:xfrm>
        </p:grpSpPr>
        <p:sp>
          <p:nvSpPr>
            <p:cNvPr id="19" name="Полилиния 18"/>
            <p:cNvSpPr/>
            <p:nvPr/>
          </p:nvSpPr>
          <p:spPr>
            <a:xfrm>
              <a:off x="907979" y="675673"/>
              <a:ext cx="3495905" cy="3496192"/>
            </a:xfrm>
            <a:custGeom>
              <a:avLst/>
              <a:gdLst>
                <a:gd name="connsiteX0" fmla="*/ 2482110 w 3496889"/>
                <a:gd name="connsiteY0" fmla="*/ 557540 h 3496889"/>
                <a:gd name="connsiteX1" fmla="*/ 2754113 w 3496889"/>
                <a:gd name="connsiteY1" fmla="*/ 329292 h 3496889"/>
                <a:gd name="connsiteX2" fmla="*/ 2971411 w 3496889"/>
                <a:gd name="connsiteY2" fmla="*/ 511627 h 3496889"/>
                <a:gd name="connsiteX3" fmla="*/ 2793861 w 3496889"/>
                <a:gd name="connsiteY3" fmla="*/ 819132 h 3496889"/>
                <a:gd name="connsiteX4" fmla="*/ 3075963 w 3496889"/>
                <a:gd name="connsiteY4" fmla="*/ 1307750 h 3496889"/>
                <a:gd name="connsiteX5" fmla="*/ 3431045 w 3496889"/>
                <a:gd name="connsiteY5" fmla="*/ 1307741 h 3496889"/>
                <a:gd name="connsiteX6" fmla="*/ 3480302 w 3496889"/>
                <a:gd name="connsiteY6" fmla="*/ 1587095 h 3496889"/>
                <a:gd name="connsiteX7" fmla="*/ 3146630 w 3496889"/>
                <a:gd name="connsiteY7" fmla="*/ 1708531 h 3496889"/>
                <a:gd name="connsiteX8" fmla="*/ 3048656 w 3496889"/>
                <a:gd name="connsiteY8" fmla="*/ 2264163 h 3496889"/>
                <a:gd name="connsiteX9" fmla="*/ 3320671 w 3496889"/>
                <a:gd name="connsiteY9" fmla="*/ 2492397 h 3496889"/>
                <a:gd name="connsiteX10" fmla="*/ 3178840 w 3496889"/>
                <a:gd name="connsiteY10" fmla="*/ 2738057 h 3496889"/>
                <a:gd name="connsiteX11" fmla="*/ 2845175 w 3496889"/>
                <a:gd name="connsiteY11" fmla="*/ 2616603 h 3496889"/>
                <a:gd name="connsiteX12" fmla="*/ 2412967 w 3496889"/>
                <a:gd name="connsiteY12" fmla="*/ 2979268 h 3496889"/>
                <a:gd name="connsiteX13" fmla="*/ 2474636 w 3496889"/>
                <a:gd name="connsiteY13" fmla="*/ 3328954 h 3496889"/>
                <a:gd name="connsiteX14" fmla="*/ 2208080 w 3496889"/>
                <a:gd name="connsiteY14" fmla="*/ 3425972 h 3496889"/>
                <a:gd name="connsiteX15" fmla="*/ 2030547 w 3496889"/>
                <a:gd name="connsiteY15" fmla="*/ 3118457 h 3496889"/>
                <a:gd name="connsiteX16" fmla="*/ 1466340 w 3496889"/>
                <a:gd name="connsiteY16" fmla="*/ 3118457 h 3496889"/>
                <a:gd name="connsiteX17" fmla="*/ 1288809 w 3496889"/>
                <a:gd name="connsiteY17" fmla="*/ 3425972 h 3496889"/>
                <a:gd name="connsiteX18" fmla="*/ 1022253 w 3496889"/>
                <a:gd name="connsiteY18" fmla="*/ 3328954 h 3496889"/>
                <a:gd name="connsiteX19" fmla="*/ 1083922 w 3496889"/>
                <a:gd name="connsiteY19" fmla="*/ 2979268 h 3496889"/>
                <a:gd name="connsiteX20" fmla="*/ 651714 w 3496889"/>
                <a:gd name="connsiteY20" fmla="*/ 2616602 h 3496889"/>
                <a:gd name="connsiteX21" fmla="*/ 318049 w 3496889"/>
                <a:gd name="connsiteY21" fmla="*/ 2738057 h 3496889"/>
                <a:gd name="connsiteX22" fmla="*/ 176218 w 3496889"/>
                <a:gd name="connsiteY22" fmla="*/ 2492397 h 3496889"/>
                <a:gd name="connsiteX23" fmla="*/ 448232 w 3496889"/>
                <a:gd name="connsiteY23" fmla="*/ 2264162 h 3496889"/>
                <a:gd name="connsiteX24" fmla="*/ 350259 w 3496889"/>
                <a:gd name="connsiteY24" fmla="*/ 1708530 h 3496889"/>
                <a:gd name="connsiteX25" fmla="*/ 16587 w 3496889"/>
                <a:gd name="connsiteY25" fmla="*/ 1587095 h 3496889"/>
                <a:gd name="connsiteX26" fmla="*/ 65844 w 3496889"/>
                <a:gd name="connsiteY26" fmla="*/ 1307741 h 3496889"/>
                <a:gd name="connsiteX27" fmla="*/ 420926 w 3496889"/>
                <a:gd name="connsiteY27" fmla="*/ 1307750 h 3496889"/>
                <a:gd name="connsiteX28" fmla="*/ 703030 w 3496889"/>
                <a:gd name="connsiteY28" fmla="*/ 819133 h 3496889"/>
                <a:gd name="connsiteX29" fmla="*/ 525478 w 3496889"/>
                <a:gd name="connsiteY29" fmla="*/ 511627 h 3496889"/>
                <a:gd name="connsiteX30" fmla="*/ 742776 w 3496889"/>
                <a:gd name="connsiteY30" fmla="*/ 329292 h 3496889"/>
                <a:gd name="connsiteX31" fmla="*/ 1014779 w 3496889"/>
                <a:gd name="connsiteY31" fmla="*/ 557540 h 3496889"/>
                <a:gd name="connsiteX32" fmla="*/ 1544960 w 3496889"/>
                <a:gd name="connsiteY32" fmla="*/ 364571 h 3496889"/>
                <a:gd name="connsiteX33" fmla="*/ 1606611 w 3496889"/>
                <a:gd name="connsiteY33" fmla="*/ 14880 h 3496889"/>
                <a:gd name="connsiteX34" fmla="*/ 1890278 w 3496889"/>
                <a:gd name="connsiteY34" fmla="*/ 14880 h 3496889"/>
                <a:gd name="connsiteX35" fmla="*/ 1951928 w 3496889"/>
                <a:gd name="connsiteY35" fmla="*/ 364569 h 3496889"/>
                <a:gd name="connsiteX36" fmla="*/ 2482109 w 3496889"/>
                <a:gd name="connsiteY36" fmla="*/ 557540 h 3496889"/>
                <a:gd name="connsiteX37" fmla="*/ 2482110 w 3496889"/>
                <a:gd name="connsiteY37" fmla="*/ 557540 h 349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6889" h="3496889">
                  <a:moveTo>
                    <a:pt x="2482110" y="557540"/>
                  </a:moveTo>
                  <a:lnTo>
                    <a:pt x="2754113" y="329292"/>
                  </a:lnTo>
                  <a:lnTo>
                    <a:pt x="2971411" y="511627"/>
                  </a:lnTo>
                  <a:lnTo>
                    <a:pt x="2793861" y="819132"/>
                  </a:lnTo>
                  <a:cubicBezTo>
                    <a:pt x="2920108" y="961152"/>
                    <a:pt x="3016095" y="1127406"/>
                    <a:pt x="3075963" y="1307750"/>
                  </a:cubicBezTo>
                  <a:lnTo>
                    <a:pt x="3431045" y="1307741"/>
                  </a:lnTo>
                  <a:lnTo>
                    <a:pt x="3480302" y="1587095"/>
                  </a:lnTo>
                  <a:lnTo>
                    <a:pt x="3146630" y="1708531"/>
                  </a:lnTo>
                  <a:cubicBezTo>
                    <a:pt x="3152052" y="1898474"/>
                    <a:pt x="3118716" y="2087530"/>
                    <a:pt x="3048656" y="2264163"/>
                  </a:cubicBezTo>
                  <a:lnTo>
                    <a:pt x="3320671" y="2492397"/>
                  </a:lnTo>
                  <a:lnTo>
                    <a:pt x="3178840" y="2738057"/>
                  </a:lnTo>
                  <a:lnTo>
                    <a:pt x="2845175" y="2616603"/>
                  </a:lnTo>
                  <a:cubicBezTo>
                    <a:pt x="2727235" y="2765594"/>
                    <a:pt x="2580175" y="2888993"/>
                    <a:pt x="2412967" y="2979268"/>
                  </a:cubicBezTo>
                  <a:lnTo>
                    <a:pt x="2474636" y="3328954"/>
                  </a:lnTo>
                  <a:lnTo>
                    <a:pt x="2208080" y="3425972"/>
                  </a:lnTo>
                  <a:lnTo>
                    <a:pt x="2030547" y="3118457"/>
                  </a:lnTo>
                  <a:cubicBezTo>
                    <a:pt x="1844430" y="3156781"/>
                    <a:pt x="1652457" y="3156781"/>
                    <a:pt x="1466340" y="3118457"/>
                  </a:cubicBezTo>
                  <a:lnTo>
                    <a:pt x="1288809" y="3425972"/>
                  </a:lnTo>
                  <a:lnTo>
                    <a:pt x="1022253" y="3328954"/>
                  </a:lnTo>
                  <a:lnTo>
                    <a:pt x="1083922" y="2979268"/>
                  </a:lnTo>
                  <a:cubicBezTo>
                    <a:pt x="916714" y="2888992"/>
                    <a:pt x="769654" y="2765594"/>
                    <a:pt x="651714" y="2616602"/>
                  </a:cubicBezTo>
                  <a:lnTo>
                    <a:pt x="318049" y="2738057"/>
                  </a:lnTo>
                  <a:lnTo>
                    <a:pt x="176218" y="2492397"/>
                  </a:lnTo>
                  <a:lnTo>
                    <a:pt x="448232" y="2264162"/>
                  </a:lnTo>
                  <a:cubicBezTo>
                    <a:pt x="378172" y="2087529"/>
                    <a:pt x="344837" y="1898473"/>
                    <a:pt x="350259" y="1708530"/>
                  </a:cubicBezTo>
                  <a:lnTo>
                    <a:pt x="16587" y="1587095"/>
                  </a:lnTo>
                  <a:lnTo>
                    <a:pt x="65844" y="1307741"/>
                  </a:lnTo>
                  <a:lnTo>
                    <a:pt x="420926" y="1307750"/>
                  </a:lnTo>
                  <a:cubicBezTo>
                    <a:pt x="480795" y="1127407"/>
                    <a:pt x="576782" y="961153"/>
                    <a:pt x="703030" y="819133"/>
                  </a:cubicBezTo>
                  <a:lnTo>
                    <a:pt x="525478" y="511627"/>
                  </a:lnTo>
                  <a:lnTo>
                    <a:pt x="742776" y="329292"/>
                  </a:lnTo>
                  <a:lnTo>
                    <a:pt x="1014779" y="557540"/>
                  </a:lnTo>
                  <a:cubicBezTo>
                    <a:pt x="1176564" y="457872"/>
                    <a:pt x="1356960" y="392213"/>
                    <a:pt x="1544960" y="364571"/>
                  </a:cubicBezTo>
                  <a:lnTo>
                    <a:pt x="1606611" y="14880"/>
                  </a:lnTo>
                  <a:lnTo>
                    <a:pt x="1890278" y="14880"/>
                  </a:lnTo>
                  <a:lnTo>
                    <a:pt x="1951928" y="364569"/>
                  </a:lnTo>
                  <a:cubicBezTo>
                    <a:pt x="2139928" y="392212"/>
                    <a:pt x="2320324" y="457871"/>
                    <a:pt x="2482109" y="557540"/>
                  </a:cubicBezTo>
                  <a:lnTo>
                    <a:pt x="2482110" y="55754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9698" tIns="845802" rIns="729698" bIns="90695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Актуальность: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593802" y="1059418"/>
              <a:ext cx="2692973" cy="2543192"/>
            </a:xfrm>
            <a:custGeom>
              <a:avLst/>
              <a:gdLst>
                <a:gd name="connsiteX0" fmla="*/ 1902937 w 2543192"/>
                <a:gd name="connsiteY0" fmla="*/ 644127 h 2543192"/>
                <a:gd name="connsiteX1" fmla="*/ 2278144 w 2543192"/>
                <a:gd name="connsiteY1" fmla="*/ 531048 h 2543192"/>
                <a:gd name="connsiteX2" fmla="*/ 2416206 w 2543192"/>
                <a:gd name="connsiteY2" fmla="*/ 770179 h 2543192"/>
                <a:gd name="connsiteX3" fmla="*/ 2130671 w 2543192"/>
                <a:gd name="connsiteY3" fmla="*/ 1038577 h 2543192"/>
                <a:gd name="connsiteX4" fmla="*/ 2130670 w 2543192"/>
                <a:gd name="connsiteY4" fmla="*/ 1504617 h 2543192"/>
                <a:gd name="connsiteX5" fmla="*/ 2416206 w 2543192"/>
                <a:gd name="connsiteY5" fmla="*/ 1773013 h 2543192"/>
                <a:gd name="connsiteX6" fmla="*/ 2278144 w 2543192"/>
                <a:gd name="connsiteY6" fmla="*/ 2012144 h 2543192"/>
                <a:gd name="connsiteX7" fmla="*/ 1902937 w 2543192"/>
                <a:gd name="connsiteY7" fmla="*/ 1899065 h 2543192"/>
                <a:gd name="connsiteX8" fmla="*/ 1499331 w 2543192"/>
                <a:gd name="connsiteY8" fmla="*/ 2132086 h 2543192"/>
                <a:gd name="connsiteX9" fmla="*/ 1409659 w 2543192"/>
                <a:gd name="connsiteY9" fmla="*/ 2513566 h 2543192"/>
                <a:gd name="connsiteX10" fmla="*/ 1133533 w 2543192"/>
                <a:gd name="connsiteY10" fmla="*/ 2513566 h 2543192"/>
                <a:gd name="connsiteX11" fmla="*/ 1043860 w 2543192"/>
                <a:gd name="connsiteY11" fmla="*/ 2132087 h 2543192"/>
                <a:gd name="connsiteX12" fmla="*/ 640255 w 2543192"/>
                <a:gd name="connsiteY12" fmla="*/ 1899065 h 2543192"/>
                <a:gd name="connsiteX13" fmla="*/ 265048 w 2543192"/>
                <a:gd name="connsiteY13" fmla="*/ 2012144 h 2543192"/>
                <a:gd name="connsiteX14" fmla="*/ 126986 w 2543192"/>
                <a:gd name="connsiteY14" fmla="*/ 1773013 h 2543192"/>
                <a:gd name="connsiteX15" fmla="*/ 412521 w 2543192"/>
                <a:gd name="connsiteY15" fmla="*/ 1504615 h 2543192"/>
                <a:gd name="connsiteX16" fmla="*/ 412521 w 2543192"/>
                <a:gd name="connsiteY16" fmla="*/ 1038575 h 2543192"/>
                <a:gd name="connsiteX17" fmla="*/ 126986 w 2543192"/>
                <a:gd name="connsiteY17" fmla="*/ 770179 h 2543192"/>
                <a:gd name="connsiteX18" fmla="*/ 265048 w 2543192"/>
                <a:gd name="connsiteY18" fmla="*/ 531048 h 2543192"/>
                <a:gd name="connsiteX19" fmla="*/ 640255 w 2543192"/>
                <a:gd name="connsiteY19" fmla="*/ 644127 h 2543192"/>
                <a:gd name="connsiteX20" fmla="*/ 1043861 w 2543192"/>
                <a:gd name="connsiteY20" fmla="*/ 411106 h 2543192"/>
                <a:gd name="connsiteX21" fmla="*/ 1133533 w 2543192"/>
                <a:gd name="connsiteY21" fmla="*/ 29626 h 2543192"/>
                <a:gd name="connsiteX22" fmla="*/ 1409659 w 2543192"/>
                <a:gd name="connsiteY22" fmla="*/ 29626 h 2543192"/>
                <a:gd name="connsiteX23" fmla="*/ 1499332 w 2543192"/>
                <a:gd name="connsiteY23" fmla="*/ 411105 h 2543192"/>
                <a:gd name="connsiteX24" fmla="*/ 1902937 w 2543192"/>
                <a:gd name="connsiteY24" fmla="*/ 644127 h 254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3192" h="2543192">
                  <a:moveTo>
                    <a:pt x="1902937" y="644127"/>
                  </a:moveTo>
                  <a:lnTo>
                    <a:pt x="2278144" y="531048"/>
                  </a:lnTo>
                  <a:lnTo>
                    <a:pt x="2416206" y="770179"/>
                  </a:lnTo>
                  <a:lnTo>
                    <a:pt x="2130671" y="1038577"/>
                  </a:lnTo>
                  <a:cubicBezTo>
                    <a:pt x="2172060" y="1191167"/>
                    <a:pt x="2172060" y="1352028"/>
                    <a:pt x="2130670" y="1504617"/>
                  </a:cubicBezTo>
                  <a:lnTo>
                    <a:pt x="2416206" y="1773013"/>
                  </a:lnTo>
                  <a:lnTo>
                    <a:pt x="2278144" y="2012144"/>
                  </a:lnTo>
                  <a:lnTo>
                    <a:pt x="1902937" y="1899065"/>
                  </a:lnTo>
                  <a:cubicBezTo>
                    <a:pt x="1791484" y="2011205"/>
                    <a:pt x="1652174" y="2091636"/>
                    <a:pt x="1499331" y="2132086"/>
                  </a:cubicBezTo>
                  <a:lnTo>
                    <a:pt x="1409659" y="2513566"/>
                  </a:lnTo>
                  <a:lnTo>
                    <a:pt x="1133533" y="2513566"/>
                  </a:lnTo>
                  <a:lnTo>
                    <a:pt x="1043860" y="2132087"/>
                  </a:lnTo>
                  <a:cubicBezTo>
                    <a:pt x="891018" y="2091636"/>
                    <a:pt x="751707" y="2011205"/>
                    <a:pt x="640255" y="1899065"/>
                  </a:cubicBezTo>
                  <a:lnTo>
                    <a:pt x="265048" y="2012144"/>
                  </a:lnTo>
                  <a:lnTo>
                    <a:pt x="126986" y="1773013"/>
                  </a:lnTo>
                  <a:lnTo>
                    <a:pt x="412521" y="1504615"/>
                  </a:lnTo>
                  <a:cubicBezTo>
                    <a:pt x="371132" y="1352025"/>
                    <a:pt x="371132" y="1191165"/>
                    <a:pt x="412521" y="1038575"/>
                  </a:cubicBezTo>
                  <a:lnTo>
                    <a:pt x="126986" y="770179"/>
                  </a:lnTo>
                  <a:lnTo>
                    <a:pt x="265048" y="531048"/>
                  </a:lnTo>
                  <a:lnTo>
                    <a:pt x="640255" y="644127"/>
                  </a:lnTo>
                  <a:cubicBezTo>
                    <a:pt x="751708" y="531987"/>
                    <a:pt x="891018" y="451556"/>
                    <a:pt x="1043861" y="411106"/>
                  </a:cubicBezTo>
                  <a:lnTo>
                    <a:pt x="1133533" y="29626"/>
                  </a:lnTo>
                  <a:lnTo>
                    <a:pt x="1409659" y="29626"/>
                  </a:lnTo>
                  <a:lnTo>
                    <a:pt x="1499332" y="411105"/>
                  </a:lnTo>
                  <a:cubicBezTo>
                    <a:pt x="1652174" y="451556"/>
                    <a:pt x="1791485" y="531987"/>
                    <a:pt x="1902937" y="644127"/>
                  </a:cubicBezTo>
                  <a:close/>
                </a:path>
              </a:pathLst>
            </a:custGeom>
            <a:gradFill rotWithShape="0">
              <a:gsLst>
                <a:gs pos="0">
                  <a:srgbClr val="8488C4">
                    <a:alpha val="0"/>
                  </a:srgb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6925" tIns="670797" rIns="666925" bIns="670797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Проблема:</a:t>
              </a:r>
            </a:p>
          </p:txBody>
        </p:sp>
        <p:sp>
          <p:nvSpPr>
            <p:cNvPr id="21" name="Круговая стрелка 20"/>
            <p:cNvSpPr/>
            <p:nvPr/>
          </p:nvSpPr>
          <p:spPr>
            <a:xfrm>
              <a:off x="4684891" y="361302"/>
              <a:ext cx="4300820" cy="4301174"/>
            </a:xfrm>
            <a:prstGeom prst="circularArrow">
              <a:avLst>
                <a:gd name="adj1" fmla="val 4878"/>
                <a:gd name="adj2" fmla="val 312630"/>
                <a:gd name="adj3" fmla="val 3275571"/>
                <a:gd name="adj4" fmla="val 15049488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21"/>
            <p:cNvSpPr/>
            <p:nvPr/>
          </p:nvSpPr>
          <p:spPr>
            <a:xfrm>
              <a:off x="215783" y="366066"/>
              <a:ext cx="3251414" cy="325326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57188" y="4000500"/>
            <a:ext cx="4041775" cy="25003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Обусловлена тем, что  космос – это обширная тема для исследовательской деятельности, которая дает возможность многосторонне развить личность дошкольников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16" descr="y1pxf2dzX-6UUzZ1O9vVUU__HI-_ZrBf5roxixIZg4-_liK6QEgc2kGTEiwYSo1U5pTr9clSMLeAdTxRDhQ-QQsaA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429125" y="3071813"/>
            <a:ext cx="4325938" cy="3786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Сформировать у детей понятие Космос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Познакомить с историей его освоения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Расширить представления об окружающем мире Земли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Воспитывать уважение и любовь к Земле, чувство гордости за историю своей планеты, достижения отечественных ученых, конструкторов, космонавтов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15900" y="285750"/>
            <a:ext cx="8928100" cy="4300538"/>
            <a:chOff x="215783" y="285728"/>
            <a:chExt cx="8928217" cy="4301174"/>
          </a:xfrm>
        </p:grpSpPr>
        <p:sp>
          <p:nvSpPr>
            <p:cNvPr id="19" name="Полилиния 18"/>
            <p:cNvSpPr/>
            <p:nvPr/>
          </p:nvSpPr>
          <p:spPr>
            <a:xfrm>
              <a:off x="907942" y="674724"/>
              <a:ext cx="3495721" cy="3497779"/>
            </a:xfrm>
            <a:custGeom>
              <a:avLst/>
              <a:gdLst>
                <a:gd name="connsiteX0" fmla="*/ 2482110 w 3496889"/>
                <a:gd name="connsiteY0" fmla="*/ 557540 h 3496889"/>
                <a:gd name="connsiteX1" fmla="*/ 2754113 w 3496889"/>
                <a:gd name="connsiteY1" fmla="*/ 329292 h 3496889"/>
                <a:gd name="connsiteX2" fmla="*/ 2971411 w 3496889"/>
                <a:gd name="connsiteY2" fmla="*/ 511627 h 3496889"/>
                <a:gd name="connsiteX3" fmla="*/ 2793861 w 3496889"/>
                <a:gd name="connsiteY3" fmla="*/ 819132 h 3496889"/>
                <a:gd name="connsiteX4" fmla="*/ 3075963 w 3496889"/>
                <a:gd name="connsiteY4" fmla="*/ 1307750 h 3496889"/>
                <a:gd name="connsiteX5" fmla="*/ 3431045 w 3496889"/>
                <a:gd name="connsiteY5" fmla="*/ 1307741 h 3496889"/>
                <a:gd name="connsiteX6" fmla="*/ 3480302 w 3496889"/>
                <a:gd name="connsiteY6" fmla="*/ 1587095 h 3496889"/>
                <a:gd name="connsiteX7" fmla="*/ 3146630 w 3496889"/>
                <a:gd name="connsiteY7" fmla="*/ 1708531 h 3496889"/>
                <a:gd name="connsiteX8" fmla="*/ 3048656 w 3496889"/>
                <a:gd name="connsiteY8" fmla="*/ 2264163 h 3496889"/>
                <a:gd name="connsiteX9" fmla="*/ 3320671 w 3496889"/>
                <a:gd name="connsiteY9" fmla="*/ 2492397 h 3496889"/>
                <a:gd name="connsiteX10" fmla="*/ 3178840 w 3496889"/>
                <a:gd name="connsiteY10" fmla="*/ 2738057 h 3496889"/>
                <a:gd name="connsiteX11" fmla="*/ 2845175 w 3496889"/>
                <a:gd name="connsiteY11" fmla="*/ 2616603 h 3496889"/>
                <a:gd name="connsiteX12" fmla="*/ 2412967 w 3496889"/>
                <a:gd name="connsiteY12" fmla="*/ 2979268 h 3496889"/>
                <a:gd name="connsiteX13" fmla="*/ 2474636 w 3496889"/>
                <a:gd name="connsiteY13" fmla="*/ 3328954 h 3496889"/>
                <a:gd name="connsiteX14" fmla="*/ 2208080 w 3496889"/>
                <a:gd name="connsiteY14" fmla="*/ 3425972 h 3496889"/>
                <a:gd name="connsiteX15" fmla="*/ 2030547 w 3496889"/>
                <a:gd name="connsiteY15" fmla="*/ 3118457 h 3496889"/>
                <a:gd name="connsiteX16" fmla="*/ 1466340 w 3496889"/>
                <a:gd name="connsiteY16" fmla="*/ 3118457 h 3496889"/>
                <a:gd name="connsiteX17" fmla="*/ 1288809 w 3496889"/>
                <a:gd name="connsiteY17" fmla="*/ 3425972 h 3496889"/>
                <a:gd name="connsiteX18" fmla="*/ 1022253 w 3496889"/>
                <a:gd name="connsiteY18" fmla="*/ 3328954 h 3496889"/>
                <a:gd name="connsiteX19" fmla="*/ 1083922 w 3496889"/>
                <a:gd name="connsiteY19" fmla="*/ 2979268 h 3496889"/>
                <a:gd name="connsiteX20" fmla="*/ 651714 w 3496889"/>
                <a:gd name="connsiteY20" fmla="*/ 2616602 h 3496889"/>
                <a:gd name="connsiteX21" fmla="*/ 318049 w 3496889"/>
                <a:gd name="connsiteY21" fmla="*/ 2738057 h 3496889"/>
                <a:gd name="connsiteX22" fmla="*/ 176218 w 3496889"/>
                <a:gd name="connsiteY22" fmla="*/ 2492397 h 3496889"/>
                <a:gd name="connsiteX23" fmla="*/ 448232 w 3496889"/>
                <a:gd name="connsiteY23" fmla="*/ 2264162 h 3496889"/>
                <a:gd name="connsiteX24" fmla="*/ 350259 w 3496889"/>
                <a:gd name="connsiteY24" fmla="*/ 1708530 h 3496889"/>
                <a:gd name="connsiteX25" fmla="*/ 16587 w 3496889"/>
                <a:gd name="connsiteY25" fmla="*/ 1587095 h 3496889"/>
                <a:gd name="connsiteX26" fmla="*/ 65844 w 3496889"/>
                <a:gd name="connsiteY26" fmla="*/ 1307741 h 3496889"/>
                <a:gd name="connsiteX27" fmla="*/ 420926 w 3496889"/>
                <a:gd name="connsiteY27" fmla="*/ 1307750 h 3496889"/>
                <a:gd name="connsiteX28" fmla="*/ 703030 w 3496889"/>
                <a:gd name="connsiteY28" fmla="*/ 819133 h 3496889"/>
                <a:gd name="connsiteX29" fmla="*/ 525478 w 3496889"/>
                <a:gd name="connsiteY29" fmla="*/ 511627 h 3496889"/>
                <a:gd name="connsiteX30" fmla="*/ 742776 w 3496889"/>
                <a:gd name="connsiteY30" fmla="*/ 329292 h 3496889"/>
                <a:gd name="connsiteX31" fmla="*/ 1014779 w 3496889"/>
                <a:gd name="connsiteY31" fmla="*/ 557540 h 3496889"/>
                <a:gd name="connsiteX32" fmla="*/ 1544960 w 3496889"/>
                <a:gd name="connsiteY32" fmla="*/ 364571 h 3496889"/>
                <a:gd name="connsiteX33" fmla="*/ 1606611 w 3496889"/>
                <a:gd name="connsiteY33" fmla="*/ 14880 h 3496889"/>
                <a:gd name="connsiteX34" fmla="*/ 1890278 w 3496889"/>
                <a:gd name="connsiteY34" fmla="*/ 14880 h 3496889"/>
                <a:gd name="connsiteX35" fmla="*/ 1951928 w 3496889"/>
                <a:gd name="connsiteY35" fmla="*/ 364569 h 3496889"/>
                <a:gd name="connsiteX36" fmla="*/ 2482109 w 3496889"/>
                <a:gd name="connsiteY36" fmla="*/ 557540 h 3496889"/>
                <a:gd name="connsiteX37" fmla="*/ 2482110 w 3496889"/>
                <a:gd name="connsiteY37" fmla="*/ 557540 h 349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6889" h="3496889">
                  <a:moveTo>
                    <a:pt x="2482110" y="557540"/>
                  </a:moveTo>
                  <a:lnTo>
                    <a:pt x="2754113" y="329292"/>
                  </a:lnTo>
                  <a:lnTo>
                    <a:pt x="2971411" y="511627"/>
                  </a:lnTo>
                  <a:lnTo>
                    <a:pt x="2793861" y="819132"/>
                  </a:lnTo>
                  <a:cubicBezTo>
                    <a:pt x="2920108" y="961152"/>
                    <a:pt x="3016095" y="1127406"/>
                    <a:pt x="3075963" y="1307750"/>
                  </a:cubicBezTo>
                  <a:lnTo>
                    <a:pt x="3431045" y="1307741"/>
                  </a:lnTo>
                  <a:lnTo>
                    <a:pt x="3480302" y="1587095"/>
                  </a:lnTo>
                  <a:lnTo>
                    <a:pt x="3146630" y="1708531"/>
                  </a:lnTo>
                  <a:cubicBezTo>
                    <a:pt x="3152052" y="1898474"/>
                    <a:pt x="3118716" y="2087530"/>
                    <a:pt x="3048656" y="2264163"/>
                  </a:cubicBezTo>
                  <a:lnTo>
                    <a:pt x="3320671" y="2492397"/>
                  </a:lnTo>
                  <a:lnTo>
                    <a:pt x="3178840" y="2738057"/>
                  </a:lnTo>
                  <a:lnTo>
                    <a:pt x="2845175" y="2616603"/>
                  </a:lnTo>
                  <a:cubicBezTo>
                    <a:pt x="2727235" y="2765594"/>
                    <a:pt x="2580175" y="2888993"/>
                    <a:pt x="2412967" y="2979268"/>
                  </a:cubicBezTo>
                  <a:lnTo>
                    <a:pt x="2474636" y="3328954"/>
                  </a:lnTo>
                  <a:lnTo>
                    <a:pt x="2208080" y="3425972"/>
                  </a:lnTo>
                  <a:lnTo>
                    <a:pt x="2030547" y="3118457"/>
                  </a:lnTo>
                  <a:cubicBezTo>
                    <a:pt x="1844430" y="3156781"/>
                    <a:pt x="1652457" y="3156781"/>
                    <a:pt x="1466340" y="3118457"/>
                  </a:cubicBezTo>
                  <a:lnTo>
                    <a:pt x="1288809" y="3425972"/>
                  </a:lnTo>
                  <a:lnTo>
                    <a:pt x="1022253" y="3328954"/>
                  </a:lnTo>
                  <a:lnTo>
                    <a:pt x="1083922" y="2979268"/>
                  </a:lnTo>
                  <a:cubicBezTo>
                    <a:pt x="916714" y="2888992"/>
                    <a:pt x="769654" y="2765594"/>
                    <a:pt x="651714" y="2616602"/>
                  </a:cubicBezTo>
                  <a:lnTo>
                    <a:pt x="318049" y="2738057"/>
                  </a:lnTo>
                  <a:lnTo>
                    <a:pt x="176218" y="2492397"/>
                  </a:lnTo>
                  <a:lnTo>
                    <a:pt x="448232" y="2264162"/>
                  </a:lnTo>
                  <a:cubicBezTo>
                    <a:pt x="378172" y="2087529"/>
                    <a:pt x="344837" y="1898473"/>
                    <a:pt x="350259" y="1708530"/>
                  </a:cubicBezTo>
                  <a:lnTo>
                    <a:pt x="16587" y="1587095"/>
                  </a:lnTo>
                  <a:lnTo>
                    <a:pt x="65844" y="1307741"/>
                  </a:lnTo>
                  <a:lnTo>
                    <a:pt x="420926" y="1307750"/>
                  </a:lnTo>
                  <a:cubicBezTo>
                    <a:pt x="480795" y="1127407"/>
                    <a:pt x="576782" y="961153"/>
                    <a:pt x="703030" y="819133"/>
                  </a:cubicBezTo>
                  <a:lnTo>
                    <a:pt x="525478" y="511627"/>
                  </a:lnTo>
                  <a:lnTo>
                    <a:pt x="742776" y="329292"/>
                  </a:lnTo>
                  <a:lnTo>
                    <a:pt x="1014779" y="557540"/>
                  </a:lnTo>
                  <a:cubicBezTo>
                    <a:pt x="1176564" y="457872"/>
                    <a:pt x="1356960" y="392213"/>
                    <a:pt x="1544960" y="364571"/>
                  </a:cubicBezTo>
                  <a:lnTo>
                    <a:pt x="1606611" y="14880"/>
                  </a:lnTo>
                  <a:lnTo>
                    <a:pt x="1890278" y="14880"/>
                  </a:lnTo>
                  <a:lnTo>
                    <a:pt x="1951928" y="364569"/>
                  </a:lnTo>
                  <a:cubicBezTo>
                    <a:pt x="2139928" y="392212"/>
                    <a:pt x="2320324" y="457871"/>
                    <a:pt x="2482109" y="557540"/>
                  </a:cubicBezTo>
                  <a:lnTo>
                    <a:pt x="2482110" y="55754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9698" tIns="845802" rIns="729698" bIns="90695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Цель: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786446" y="1059418"/>
              <a:ext cx="2350549" cy="1726640"/>
            </a:xfrm>
            <a:custGeom>
              <a:avLst/>
              <a:gdLst>
                <a:gd name="connsiteX0" fmla="*/ 1902937 w 2543192"/>
                <a:gd name="connsiteY0" fmla="*/ 644127 h 2543192"/>
                <a:gd name="connsiteX1" fmla="*/ 2278144 w 2543192"/>
                <a:gd name="connsiteY1" fmla="*/ 531048 h 2543192"/>
                <a:gd name="connsiteX2" fmla="*/ 2416206 w 2543192"/>
                <a:gd name="connsiteY2" fmla="*/ 770179 h 2543192"/>
                <a:gd name="connsiteX3" fmla="*/ 2130671 w 2543192"/>
                <a:gd name="connsiteY3" fmla="*/ 1038577 h 2543192"/>
                <a:gd name="connsiteX4" fmla="*/ 2130670 w 2543192"/>
                <a:gd name="connsiteY4" fmla="*/ 1504617 h 2543192"/>
                <a:gd name="connsiteX5" fmla="*/ 2416206 w 2543192"/>
                <a:gd name="connsiteY5" fmla="*/ 1773013 h 2543192"/>
                <a:gd name="connsiteX6" fmla="*/ 2278144 w 2543192"/>
                <a:gd name="connsiteY6" fmla="*/ 2012144 h 2543192"/>
                <a:gd name="connsiteX7" fmla="*/ 1902937 w 2543192"/>
                <a:gd name="connsiteY7" fmla="*/ 1899065 h 2543192"/>
                <a:gd name="connsiteX8" fmla="*/ 1499331 w 2543192"/>
                <a:gd name="connsiteY8" fmla="*/ 2132086 h 2543192"/>
                <a:gd name="connsiteX9" fmla="*/ 1409659 w 2543192"/>
                <a:gd name="connsiteY9" fmla="*/ 2513566 h 2543192"/>
                <a:gd name="connsiteX10" fmla="*/ 1133533 w 2543192"/>
                <a:gd name="connsiteY10" fmla="*/ 2513566 h 2543192"/>
                <a:gd name="connsiteX11" fmla="*/ 1043860 w 2543192"/>
                <a:gd name="connsiteY11" fmla="*/ 2132087 h 2543192"/>
                <a:gd name="connsiteX12" fmla="*/ 640255 w 2543192"/>
                <a:gd name="connsiteY12" fmla="*/ 1899065 h 2543192"/>
                <a:gd name="connsiteX13" fmla="*/ 265048 w 2543192"/>
                <a:gd name="connsiteY13" fmla="*/ 2012144 h 2543192"/>
                <a:gd name="connsiteX14" fmla="*/ 126986 w 2543192"/>
                <a:gd name="connsiteY14" fmla="*/ 1773013 h 2543192"/>
                <a:gd name="connsiteX15" fmla="*/ 412521 w 2543192"/>
                <a:gd name="connsiteY15" fmla="*/ 1504615 h 2543192"/>
                <a:gd name="connsiteX16" fmla="*/ 412521 w 2543192"/>
                <a:gd name="connsiteY16" fmla="*/ 1038575 h 2543192"/>
                <a:gd name="connsiteX17" fmla="*/ 126986 w 2543192"/>
                <a:gd name="connsiteY17" fmla="*/ 770179 h 2543192"/>
                <a:gd name="connsiteX18" fmla="*/ 265048 w 2543192"/>
                <a:gd name="connsiteY18" fmla="*/ 531048 h 2543192"/>
                <a:gd name="connsiteX19" fmla="*/ 640255 w 2543192"/>
                <a:gd name="connsiteY19" fmla="*/ 644127 h 2543192"/>
                <a:gd name="connsiteX20" fmla="*/ 1043861 w 2543192"/>
                <a:gd name="connsiteY20" fmla="*/ 411106 h 2543192"/>
                <a:gd name="connsiteX21" fmla="*/ 1133533 w 2543192"/>
                <a:gd name="connsiteY21" fmla="*/ 29626 h 2543192"/>
                <a:gd name="connsiteX22" fmla="*/ 1409659 w 2543192"/>
                <a:gd name="connsiteY22" fmla="*/ 29626 h 2543192"/>
                <a:gd name="connsiteX23" fmla="*/ 1499332 w 2543192"/>
                <a:gd name="connsiteY23" fmla="*/ 411105 h 2543192"/>
                <a:gd name="connsiteX24" fmla="*/ 1902937 w 2543192"/>
                <a:gd name="connsiteY24" fmla="*/ 644127 h 254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3192" h="2543192">
                  <a:moveTo>
                    <a:pt x="1902937" y="644127"/>
                  </a:moveTo>
                  <a:lnTo>
                    <a:pt x="2278144" y="531048"/>
                  </a:lnTo>
                  <a:lnTo>
                    <a:pt x="2416206" y="770179"/>
                  </a:lnTo>
                  <a:lnTo>
                    <a:pt x="2130671" y="1038577"/>
                  </a:lnTo>
                  <a:cubicBezTo>
                    <a:pt x="2172060" y="1191167"/>
                    <a:pt x="2172060" y="1352028"/>
                    <a:pt x="2130670" y="1504617"/>
                  </a:cubicBezTo>
                  <a:lnTo>
                    <a:pt x="2416206" y="1773013"/>
                  </a:lnTo>
                  <a:lnTo>
                    <a:pt x="2278144" y="2012144"/>
                  </a:lnTo>
                  <a:lnTo>
                    <a:pt x="1902937" y="1899065"/>
                  </a:lnTo>
                  <a:cubicBezTo>
                    <a:pt x="1791484" y="2011205"/>
                    <a:pt x="1652174" y="2091636"/>
                    <a:pt x="1499331" y="2132086"/>
                  </a:cubicBezTo>
                  <a:lnTo>
                    <a:pt x="1409659" y="2513566"/>
                  </a:lnTo>
                  <a:lnTo>
                    <a:pt x="1133533" y="2513566"/>
                  </a:lnTo>
                  <a:lnTo>
                    <a:pt x="1043860" y="2132087"/>
                  </a:lnTo>
                  <a:cubicBezTo>
                    <a:pt x="891018" y="2091636"/>
                    <a:pt x="751707" y="2011205"/>
                    <a:pt x="640255" y="1899065"/>
                  </a:cubicBezTo>
                  <a:lnTo>
                    <a:pt x="265048" y="2012144"/>
                  </a:lnTo>
                  <a:lnTo>
                    <a:pt x="126986" y="1773013"/>
                  </a:lnTo>
                  <a:lnTo>
                    <a:pt x="412521" y="1504615"/>
                  </a:lnTo>
                  <a:cubicBezTo>
                    <a:pt x="371132" y="1352025"/>
                    <a:pt x="371132" y="1191165"/>
                    <a:pt x="412521" y="1038575"/>
                  </a:cubicBezTo>
                  <a:lnTo>
                    <a:pt x="126986" y="770179"/>
                  </a:lnTo>
                  <a:lnTo>
                    <a:pt x="265048" y="531048"/>
                  </a:lnTo>
                  <a:lnTo>
                    <a:pt x="640255" y="644127"/>
                  </a:lnTo>
                  <a:cubicBezTo>
                    <a:pt x="751708" y="531987"/>
                    <a:pt x="891018" y="451556"/>
                    <a:pt x="1043861" y="411106"/>
                  </a:cubicBezTo>
                  <a:lnTo>
                    <a:pt x="1133533" y="29626"/>
                  </a:lnTo>
                  <a:lnTo>
                    <a:pt x="1409659" y="29626"/>
                  </a:lnTo>
                  <a:lnTo>
                    <a:pt x="1499332" y="411105"/>
                  </a:lnTo>
                  <a:cubicBezTo>
                    <a:pt x="1652174" y="451556"/>
                    <a:pt x="1791485" y="531987"/>
                    <a:pt x="1902937" y="644127"/>
                  </a:cubicBezTo>
                  <a:close/>
                </a:path>
              </a:pathLst>
            </a:custGeom>
            <a:gradFill rotWithShape="0">
              <a:gsLst>
                <a:gs pos="0">
                  <a:srgbClr val="8488C4">
                    <a:alpha val="0"/>
                  </a:srgb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66925" tIns="670797" rIns="666925" bIns="670797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</a:p>
          </p:txBody>
        </p:sp>
        <p:sp>
          <p:nvSpPr>
            <p:cNvPr id="21" name="Круговая стрелка 20"/>
            <p:cNvSpPr/>
            <p:nvPr/>
          </p:nvSpPr>
          <p:spPr>
            <a:xfrm>
              <a:off x="4843407" y="285728"/>
              <a:ext cx="4300593" cy="4301174"/>
            </a:xfrm>
            <a:prstGeom prst="circularArrow">
              <a:avLst>
                <a:gd name="adj1" fmla="val 4878"/>
                <a:gd name="adj2" fmla="val 312630"/>
                <a:gd name="adj3" fmla="val 3275571"/>
                <a:gd name="adj4" fmla="val 15049488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21"/>
            <p:cNvSpPr/>
            <p:nvPr/>
          </p:nvSpPr>
          <p:spPr>
            <a:xfrm>
              <a:off x="215783" y="366703"/>
              <a:ext cx="3252831" cy="325168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071563" y="4357688"/>
            <a:ext cx="3143250" cy="1428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познавательные и интеллектуальные способности детей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1285442957_w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454275" y="13620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hlink"/>
                </a:solidFill>
              </a:rPr>
              <a:t> </a:t>
            </a:r>
            <a:r>
              <a:rPr lang="ru-RU" sz="2400" b="1">
                <a:solidFill>
                  <a:schemeClr val="hlink"/>
                </a:solidFill>
              </a:rPr>
              <a:t>1 этап- подготовительный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6637338" y="2341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i="0"/>
          </a:p>
        </p:txBody>
      </p:sp>
      <p:sp>
        <p:nvSpPr>
          <p:cNvPr id="18437" name="Oval 11"/>
          <p:cNvSpPr>
            <a:spLocks noChangeArrowheads="1"/>
          </p:cNvSpPr>
          <p:nvPr/>
        </p:nvSpPr>
        <p:spPr bwMode="auto">
          <a:xfrm>
            <a:off x="4749800" y="2751138"/>
            <a:ext cx="4394200" cy="146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FFFF66"/>
                </a:solidFill>
              </a:rPr>
              <a:t>Пополнение развивающей среды</a:t>
            </a:r>
          </a:p>
        </p:txBody>
      </p:sp>
      <p:sp>
        <p:nvSpPr>
          <p:cNvPr id="18438" name="Oval 12"/>
          <p:cNvSpPr>
            <a:spLocks noChangeArrowheads="1"/>
          </p:cNvSpPr>
          <p:nvPr/>
        </p:nvSpPr>
        <p:spPr bwMode="auto">
          <a:xfrm>
            <a:off x="1581150" y="4359275"/>
            <a:ext cx="4021138" cy="1722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FFFF66"/>
                </a:solidFill>
              </a:rPr>
              <a:t>подбор энциклопедий, карт, схем</a:t>
            </a:r>
            <a:r>
              <a:rPr lang="ru-RU" i="0"/>
              <a:t>;</a:t>
            </a:r>
          </a:p>
        </p:txBody>
      </p:sp>
      <p:sp>
        <p:nvSpPr>
          <p:cNvPr id="18439" name="Oval 13"/>
          <p:cNvSpPr>
            <a:spLocks noChangeArrowheads="1"/>
          </p:cNvSpPr>
          <p:nvPr/>
        </p:nvSpPr>
        <p:spPr bwMode="auto">
          <a:xfrm>
            <a:off x="382588" y="2068513"/>
            <a:ext cx="3960812" cy="143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0">
                <a:solidFill>
                  <a:srgbClr val="FFFF66"/>
                </a:solidFill>
              </a:rPr>
              <a:t>Подбор методической  литературы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/>
      <p:bldP spid="18437" grpId="0" animBg="1"/>
      <p:bldP spid="18438" grpId="0" animBg="1"/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49" y="0"/>
            <a:ext cx="10080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815" y="1483112"/>
            <a:ext cx="3925229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latin typeface="Times New Roman" pitchFamily="18" charset="0"/>
              </a:rPr>
              <a:t>Выставка художественной        литературы</a:t>
            </a:r>
            <a:endParaRPr lang="ru-RU" sz="2000" b="1" dirty="0" smtClean="0">
              <a:latin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</a:rPr>
              <a:t>Воспитанники с родителями собрали  книги, иллюстрации о космосе, а затем оформили выставку. Дети с интересом рассматривали принесенные книги, делились впечатлениями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026" name="Picture 2" descr="C:\Users\Пользователь\Desktop\фото\Резник\SDC1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428" y="1861850"/>
            <a:ext cx="5299572" cy="39746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36074" y="277092"/>
            <a:ext cx="6954982" cy="1122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400" b="1" i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0" descr="1285442957_w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</a:p>
        </p:txBody>
      </p:sp>
      <p:pic>
        <p:nvPicPr>
          <p:cNvPr id="7" name="Содержимое 6" descr="ze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74788" y="1860534"/>
            <a:ext cx="2357454" cy="2214579"/>
          </a:xfrm>
          <a:prstGeom prst="flowChartAlternateProcess">
            <a:avLst/>
          </a:prstGeom>
          <a:effectLst>
            <a:softEdge rad="112500"/>
          </a:effectLst>
        </p:spPr>
      </p:pic>
      <p:pic>
        <p:nvPicPr>
          <p:cNvPr id="8" name="Рисунок 7" descr="праоанга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285" y="1849422"/>
            <a:ext cx="285752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1485" y="4159252"/>
            <a:ext cx="2335534" cy="291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50570209_.jpg_1280x9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8520" y="4287840"/>
            <a:ext cx="28051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31825" y="3238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hlink"/>
                </a:solidFill>
              </a:rPr>
              <a:t>Этапы реализации проекта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1196975" y="1096963"/>
            <a:ext cx="586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2 этап- практический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949" y="0"/>
            <a:ext cx="10080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IMG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2992438"/>
            <a:ext cx="4473575" cy="33591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8" descr="IMG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3663" y="2255838"/>
            <a:ext cx="3333750" cy="44386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74338" y="327804"/>
            <a:ext cx="5395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4400" b="1" i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i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860" y="1181820"/>
            <a:ext cx="812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Беседа «Удивительный мир космоса»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 descr="1264492930_eso0930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42" y="2122098"/>
            <a:ext cx="4312277" cy="330854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4796286" y="2320506"/>
            <a:ext cx="41537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   Закрепить знания детей о космосе, освоении космоса людьми, работе космонавтов.</a:t>
            </a:r>
          </a:p>
          <a:p>
            <a:pPr lvl="0" eaLnBrk="0" hangingPunct="0"/>
            <a:r>
              <a:rPr lang="ru-RU" b="1" i="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Активизировать словарный запас: космонавт, орбита, космодром, телескоп, Меркурий, Венера, Марс, Юпитер, Сатурн, Нептун, Плутон.</a:t>
            </a:r>
          </a:p>
          <a:p>
            <a:pPr lvl="0" eaLnBrk="0" hangingPunct="0"/>
            <a:r>
              <a:rPr lang="ru-RU" b="1" i="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Развивать коммуникативные способности: умение слушать, не перебивая и психические функции: память, внимание, мышление.</a:t>
            </a:r>
            <a:endParaRPr lang="ru-RU" b="1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2151" y="258792"/>
            <a:ext cx="5650302" cy="6918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185" y="1078302"/>
            <a:ext cx="569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НОД «Покорители космоса» </a:t>
            </a:r>
            <a:endParaRPr lang="ru-RU" sz="32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979</TotalTime>
  <Words>411</Words>
  <Application>Microsoft Office PowerPoint</Application>
  <PresentationFormat>Экран (4:3)</PresentationFormat>
  <Paragraphs>74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Проект</vt:lpstr>
      <vt:lpstr>Слайд 2</vt:lpstr>
      <vt:lpstr>Слайд 3</vt:lpstr>
      <vt:lpstr>Слайд 4</vt:lpstr>
      <vt:lpstr>Этапы реализации проекта</vt:lpstr>
      <vt:lpstr>Слайд 6</vt:lpstr>
      <vt:lpstr>Зна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Продукт проекта</vt:lpstr>
      <vt:lpstr>Познавательно-тематический праздник «Загадочный космос»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UserXP</dc:creator>
  <cp:lastModifiedBy>Ggg</cp:lastModifiedBy>
  <cp:revision>94</cp:revision>
  <dcterms:created xsi:type="dcterms:W3CDTF">2011-03-26T10:22:40Z</dcterms:created>
  <dcterms:modified xsi:type="dcterms:W3CDTF">2014-05-20T04:56:11Z</dcterms:modified>
</cp:coreProperties>
</file>