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74" r:id="rId9"/>
    <p:sldId id="275" r:id="rId10"/>
    <p:sldId id="276" r:id="rId11"/>
    <p:sldId id="277" r:id="rId12"/>
    <p:sldId id="281" r:id="rId13"/>
    <p:sldId id="286" r:id="rId14"/>
    <p:sldId id="283" r:id="rId15"/>
    <p:sldId id="284" r:id="rId16"/>
    <p:sldId id="285" r:id="rId17"/>
    <p:sldId id="269" r:id="rId18"/>
    <p:sldId id="265" r:id="rId19"/>
    <p:sldId id="267" r:id="rId20"/>
    <p:sldId id="271" r:id="rId21"/>
    <p:sldId id="266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24100"/>
    <a:srgbClr val="0000FF"/>
    <a:srgbClr val="0000CC"/>
    <a:srgbClr val="FFFF00"/>
    <a:srgbClr val="FF00FF"/>
    <a:srgbClr val="000000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713" autoAdjust="0"/>
  </p:normalViewPr>
  <p:slideViewPr>
    <p:cSldViewPr>
      <p:cViewPr varScale="1">
        <p:scale>
          <a:sx n="48" d="100"/>
          <a:sy n="48" d="100"/>
        </p:scale>
        <p:origin x="-128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1428737"/>
            <a:ext cx="807249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Опыт работы по теме: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«Воспитание нравственной личности дошкольника</a:t>
            </a:r>
            <a:r>
              <a:rPr kumimoji="0" lang="ru-RU" sz="4400" b="1" u="none" strike="noStrike" cap="none" normalizeH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через формирование представлений об особенностях родного края»</a:t>
            </a:r>
            <a:endParaRPr kumimoji="0" lang="ru-RU" sz="4400" b="0" u="none" strike="noStrike" cap="none" normalizeH="0" baseline="0" dirty="0" smtClean="0"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515719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МАДОУ ДС №23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Резник И.Е.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_5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2" y="2500306"/>
            <a:ext cx="2772000" cy="184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7158" y="142852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и использование в совместной деятельности дидактических игр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5357826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Цель: научить сравнивать, находить  характерные особенности старого и современного города.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142984"/>
            <a:ext cx="257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«Найди отличия»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6420" y="2102746"/>
            <a:ext cx="3726564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3242" y="2085924"/>
            <a:ext cx="3743267" cy="27146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4857760"/>
            <a:ext cx="292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Цель: закрепить знания о родном городе, расширить словарный запас, развить внимание и память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428868"/>
            <a:ext cx="3053265" cy="22282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4" y="1714488"/>
            <a:ext cx="30264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« Найди вторую половину»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57950" y="4643446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Цель: развивать творческое и логическое мышление, слуховую и зрительную память, внимание.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1643050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«Разрезные картинки».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2285992"/>
            <a:ext cx="2772000" cy="223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и использование в совместной деятельности дидактических игр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2143116"/>
            <a:ext cx="2786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«Ассоциации. Мой город»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24134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Дидактические кубики «Сложи картинку»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5" name="Picture 12" descr="D:\Мои документы\Годовой план,педсоветы\2015\наш край\уголки\IMG_48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357430"/>
            <a:ext cx="2000264" cy="27358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72198" y="1357298"/>
            <a:ext cx="2928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Настольные игры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«Я люблю Калининград», «Животные Калининграда»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7" name="Рисунок 6" descr="IMG_5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000239"/>
            <a:ext cx="2969999" cy="1980000"/>
          </a:xfrm>
          <a:prstGeom prst="rect">
            <a:avLst/>
          </a:prstGeom>
        </p:spPr>
      </p:pic>
      <p:pic>
        <p:nvPicPr>
          <p:cNvPr id="8" name="Рисунок 7" descr="IMG_5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000240"/>
            <a:ext cx="2969999" cy="198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720" y="4071941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Цель: Упражнять детей в составлении целого предмета из его частей; знакомить с достопримечательностями города.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16" y="2643182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Цель: Знакомить детей с достопримечательностями Калининградской области; развивать логическое мышление</a:t>
            </a:r>
          </a:p>
        </p:txBody>
      </p:sp>
      <p:pic>
        <p:nvPicPr>
          <p:cNvPr id="13" name="Рисунок 12" descr="IMG_28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3929066"/>
            <a:ext cx="3216000" cy="2412000"/>
          </a:xfrm>
          <a:prstGeom prst="rect">
            <a:avLst/>
          </a:prstGeom>
        </p:spPr>
      </p:pic>
      <p:pic>
        <p:nvPicPr>
          <p:cNvPr id="14" name="Рисунок 13" descr="IMG_28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3929066"/>
            <a:ext cx="3216000" cy="24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85795"/>
            <a:ext cx="8786874" cy="3241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Для воспитанников МАДОУ была организована комплексная экскурсия на Куршскую косу.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Ребята посетили стационар кольцевания птиц «</a:t>
            </a:r>
            <a:r>
              <a:rPr lang="ru-RU" dirty="0" err="1" smtClean="0">
                <a:latin typeface="Monotype Corsiva" pitchFamily="66" charset="0"/>
              </a:rPr>
              <a:t>Фрингилла</a:t>
            </a:r>
            <a:r>
              <a:rPr lang="ru-RU" dirty="0" smtClean="0">
                <a:latin typeface="Monotype Corsiva" pitchFamily="66" charset="0"/>
              </a:rPr>
              <a:t>», посетили интерактивную площадку «Древняя </a:t>
            </a:r>
            <a:r>
              <a:rPr lang="ru-RU" dirty="0" err="1" smtClean="0">
                <a:latin typeface="Monotype Corsiva" pitchFamily="66" charset="0"/>
              </a:rPr>
              <a:t>Самбия</a:t>
            </a:r>
            <a:r>
              <a:rPr lang="ru-RU" dirty="0" smtClean="0">
                <a:latin typeface="Monotype Corsiva" pitchFamily="66" charset="0"/>
              </a:rPr>
              <a:t> в эпоху викингов», где погуляли по древнему поселению, познакомились с традиционной культурой и образом жизни народов Балтии в эпоху викингов. Прогулялись по "Тропе ощущений« - это необычный способ знакомства с ландшафтами Куршской косы. Побывали на сказочной детской площадке. Полюбовались на Куршский залив.</a:t>
            </a:r>
          </a:p>
          <a:p>
            <a:endParaRPr lang="ru-RU" sz="2000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500570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285860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214290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на Куршскую косу</a:t>
            </a:r>
          </a:p>
        </p:txBody>
      </p:sp>
      <p:pic>
        <p:nvPicPr>
          <p:cNvPr id="12" name="Рисунок 11" descr="IMG_7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157784" cy="2771856"/>
          </a:xfrm>
          <a:prstGeom prst="rect">
            <a:avLst/>
          </a:prstGeom>
        </p:spPr>
      </p:pic>
      <p:pic>
        <p:nvPicPr>
          <p:cNvPr id="13" name="Рисунок 12" descr="IMG_8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4085776" cy="2723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74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140968"/>
            <a:ext cx="4319999" cy="288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7" y="142852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в Музей янтаря.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928670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Родители вместе с детьми посетили Музей янтаря, где поучаствовали в  субботней семейной познавательно-развлекательной программе «Русские узоры», реализуемой в рамках проекта «Наша семья в Музее янтаря».</a:t>
            </a:r>
          </a:p>
          <a:p>
            <a:r>
              <a:rPr lang="ru-RU" sz="2000" dirty="0" smtClean="0">
                <a:latin typeface="Monotype Corsiva" pitchFamily="66" charset="0"/>
              </a:rPr>
              <a:t>Юные посетители и их родители познакомились с разными видами традиционных русских росписей. Ребята не только узнали технические приемы и особенности художественной росписи «Городец», но и почувствовали себя настоящими мастерами, создав маленький авторский шедевр.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42852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Просмотр мультимедийных презентаций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8579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«Янтарь - солнечный камень», «Калининградский зоопарк- прошлое и настоящее», «Земляки космонавты», «От Кёнигсберга до Калининграда»,  «Достопримечательности Калининградской области» и др. </a:t>
            </a:r>
          </a:p>
        </p:txBody>
      </p:sp>
      <p:pic>
        <p:nvPicPr>
          <p:cNvPr id="8" name="Picture 2" descr="C:\Users\nb\Desktop\Галус\20160225_09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316535" cy="396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7588" y="5157192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Беседы с детьми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988840"/>
            <a:ext cx="6000792" cy="342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anose="03010101010201010101" pitchFamily="66" charset="0"/>
                <a:cs typeface="Aparajita" panose="020B0604020202020204" pitchFamily="34" charset="0"/>
              </a:rPr>
              <a:t>« </a:t>
            </a:r>
            <a:r>
              <a:rPr lang="ru-RU" sz="2000" b="1" dirty="0" smtClean="0">
                <a:latin typeface="Monotype Corsiva" panose="03010101010201010101" pitchFamily="66" charset="0"/>
                <a:cs typeface="Aparajita" panose="020B0604020202020204" pitchFamily="34" charset="0"/>
              </a:rPr>
              <a:t>Наш родной край – Калининградская область», «Применение янтаря в медицине», «Достопримечательности города Калининграда», «Как раньше называли город Калининград и почему», «Символика Калининграда и Калининградской области», «История моего города», «Где ты любишь гулять с родителями?», «Зоопарк- прошлое и настоящее», «Замки нашего города» «Мосты,  ворота Кёнигсберга», «Музеи и выставки города», « Выдающиеся личности Кёнигсберга и Калининграда», «Город крепость- город сад». </a:t>
            </a:r>
          </a:p>
          <a:p>
            <a:endParaRPr lang="ru-RU" dirty="0" smtClean="0">
              <a:latin typeface="Monotype Corsiva" panose="03010101010201010101" pitchFamily="66" charset="0"/>
              <a:cs typeface="Aparajit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857233"/>
            <a:ext cx="78581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Рассказы и стихи  Калининградского автора  В.Михайлова, «Рассказы о животных» Авдеева, стихи о родном крае «Островок России» </a:t>
            </a:r>
            <a:r>
              <a:rPr lang="ru-RU" sz="2000" b="1" dirty="0" err="1" smtClean="0">
                <a:latin typeface="Monotype Corsiva" pitchFamily="66" charset="0"/>
              </a:rPr>
              <a:t>И.Каюковой</a:t>
            </a:r>
            <a:r>
              <a:rPr lang="ru-RU" sz="2000" b="1" dirty="0" smtClean="0">
                <a:latin typeface="Monotype Corsiva" pitchFamily="66" charset="0"/>
              </a:rPr>
              <a:t>, «Легенды о Кенигсберге», «Легенды о происхождении янтаря», «Мифы и легенды Восточной Пруссии» и др.</a:t>
            </a:r>
          </a:p>
          <a:p>
            <a:endParaRPr lang="ru-RU" sz="2000" b="1" dirty="0" smtClean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69765"/>
            <a:ext cx="5280964" cy="3607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художественно-продуктивной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«Балтийское побережье»,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«Балтийский флот», «Разные улицы моего города», «Замки», «Улицы родного города», «Замок-крепость», «Животные нашего края», «Птицы Калининградской области» и др.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pic>
        <p:nvPicPr>
          <p:cNvPr id="9" name="Picture 1" descr="C:\Users\Виктория\Pictures\про птиц самообр\IMG_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564904"/>
            <a:ext cx="4786349" cy="3589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14290"/>
            <a:ext cx="6643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 </a:t>
            </a:r>
            <a:endParaRPr lang="ru-RU" sz="3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443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44291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группах о</a:t>
            </a:r>
            <a:r>
              <a:rPr lang="ru-RU" sz="24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формлена наглядная информация для родителей </a:t>
            </a: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«Лучше нет родного края», «История Калининградской области», «Калининград: история и современность», «Читаем детям стихи Калининградских авторов»,</a:t>
            </a:r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«Нравственно-патриотическое воспитание детей дошкольного возраста»,</a:t>
            </a:r>
          </a:p>
          <a:p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«Мой город – моя малая Родина», </a:t>
            </a:r>
          </a:p>
          <a:p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«С чего начинается Родина?»</a:t>
            </a:r>
          </a:p>
          <a:p>
            <a:endParaRPr lang="ru-RU" sz="2000" b="1" dirty="0"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0044" y="1865006"/>
            <a:ext cx="4820460" cy="3233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Мои документы\ФОТО\семинар родители наш край\IMG_4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357430"/>
            <a:ext cx="4507035" cy="3000396"/>
          </a:xfrm>
          <a:prstGeom prst="rect">
            <a:avLst/>
          </a:prstGeom>
          <a:noFill/>
        </p:spPr>
      </p:pic>
      <p:pic>
        <p:nvPicPr>
          <p:cNvPr id="11" name="Picture 3" descr="D:\Мои документы\ФОТО\семинар родители наш край\IMG_4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29124" y="2357430"/>
            <a:ext cx="4500594" cy="3037126"/>
          </a:xfrm>
          <a:prstGeom prst="rect">
            <a:avLst/>
          </a:prstGeom>
          <a:noFill/>
        </p:spPr>
      </p:pic>
      <p:pic>
        <p:nvPicPr>
          <p:cNvPr id="10" name="Picture 4" descr="D:\Мои документы\ФОТО\семинар родители наш край\IMG_45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357430"/>
            <a:ext cx="4542487" cy="3024000"/>
          </a:xfrm>
          <a:prstGeom prst="rect">
            <a:avLst/>
          </a:prstGeom>
          <a:noFill/>
        </p:spPr>
      </p:pic>
      <p:pic>
        <p:nvPicPr>
          <p:cNvPr id="9" name="Picture 5" descr="D:\Мои документы\ФОТО\семинар родители наш край\IMG_458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27984" y="2348880"/>
            <a:ext cx="4542487" cy="302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71472" y="1357298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Участники команд отгадывали музеи и озера Калининградской области по описанию, ребята выбирали из разнообразия растений и животных обитателей лесов нашей области и фруктовых садов Калининграда, выкладывали герб Калининграда, а родители вспоминали названия улиц города, изображали и угадывали заданное слово по краеведческой тематике с помощью мимики и пантомимики , располагали на карте-схеме микрорайона объекты - достопримечательности, памятники и учреждения культуры.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0"/>
            <a:ext cx="72095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Интеллектуально – творческая викторина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и родителей</a:t>
            </a:r>
          </a:p>
          <a:p>
            <a:pPr algn="ctr"/>
            <a:r>
              <a:rPr lang="ru-RU" sz="3200" b="1" dirty="0" smtClean="0">
                <a:ln w="6350">
                  <a:noFill/>
                </a:ln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«Люби и знай наш край родной»</a:t>
            </a:r>
            <a:endParaRPr lang="ru-RU" sz="3200" b="1" dirty="0">
              <a:ln w="6350">
                <a:noFill/>
              </a:ln>
              <a:solidFill>
                <a:srgbClr val="66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5357826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Все участники награждены </a:t>
            </a:r>
            <a:r>
              <a:rPr lang="ru-RU" sz="2400" b="1" i="1" dirty="0" smtClean="0">
                <a:latin typeface="Monotype Corsiva" pitchFamily="66" charset="0"/>
              </a:rPr>
              <a:t>медалями «Знатоки </a:t>
            </a:r>
            <a:r>
              <a:rPr lang="ru-RU" sz="2400" b="1" dirty="0" smtClean="0">
                <a:latin typeface="Monotype Corsiva" pitchFamily="66" charset="0"/>
              </a:rPr>
              <a:t>родного края».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428736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Цель : повторить и закрепить знания о природе, о географических, климатических особенностях и достопримечательностях родного края.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099" y="357166"/>
            <a:ext cx="7500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презентаций </a:t>
            </a:r>
          </a:p>
          <a:p>
            <a:pPr algn="ctr"/>
            <a:r>
              <a:rPr lang="ru-RU" sz="3200" b="1" dirty="0" smtClean="0">
                <a:ln w="6350">
                  <a:noFill/>
                </a:ln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«Край родной навек любимый…»</a:t>
            </a:r>
            <a:endParaRPr lang="ru-RU" sz="3200" b="1" dirty="0">
              <a:ln w="6350">
                <a:noFill/>
              </a:ln>
              <a:solidFill>
                <a:srgbClr val="66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1428736"/>
            <a:ext cx="378621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Ребята вместе с родителями подготовили интересные и познавательные презентации о достопримечательностях Калининградской области, знаменитых земляках, участниках штурма Кенигсберга, о флоре и фауне Калининградской области, о Балтийском море и т.д.</a:t>
            </a:r>
          </a:p>
        </p:txBody>
      </p:sp>
      <p:pic>
        <p:nvPicPr>
          <p:cNvPr id="20" name="Рисунок 19" descr="IMG_5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571612"/>
            <a:ext cx="4866951" cy="3240000"/>
          </a:xfrm>
          <a:prstGeom prst="rect">
            <a:avLst/>
          </a:prstGeom>
        </p:spPr>
      </p:pic>
      <p:pic>
        <p:nvPicPr>
          <p:cNvPr id="23" name="Рисунок 22" descr="IMG_5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571612"/>
            <a:ext cx="4866953" cy="3240000"/>
          </a:xfrm>
          <a:prstGeom prst="rect">
            <a:avLst/>
          </a:prstGeom>
        </p:spPr>
      </p:pic>
      <p:pic>
        <p:nvPicPr>
          <p:cNvPr id="24" name="Рисунок 23" descr="IMG_5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2" y="1571612"/>
            <a:ext cx="4866952" cy="3240000"/>
          </a:xfrm>
          <a:prstGeom prst="rect">
            <a:avLst/>
          </a:prstGeom>
        </p:spPr>
      </p:pic>
      <p:pic>
        <p:nvPicPr>
          <p:cNvPr id="25" name="Рисунок 24" descr="IMG_54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1571611"/>
            <a:ext cx="4857784" cy="3238523"/>
          </a:xfrm>
          <a:prstGeom prst="rect">
            <a:avLst/>
          </a:prstGeom>
        </p:spPr>
      </p:pic>
      <p:pic>
        <p:nvPicPr>
          <p:cNvPr id="26" name="Рисунок 25" descr="IMG_54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1571612"/>
            <a:ext cx="4866951" cy="3240000"/>
          </a:xfrm>
          <a:prstGeom prst="rect">
            <a:avLst/>
          </a:prstGeom>
        </p:spPr>
      </p:pic>
      <p:pic>
        <p:nvPicPr>
          <p:cNvPr id="28" name="Рисунок 27" descr="IMG_543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3504" y="1571612"/>
            <a:ext cx="2160001" cy="32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596" y="5143512"/>
            <a:ext cx="821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Работы были оформлены в виде мультимедийных презентаций, газет, альбомов и макетов.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64" y="764704"/>
            <a:ext cx="857259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 w="6350"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Актуальность.</a:t>
            </a:r>
            <a:endParaRPr kumimoji="0" lang="ru-RU" sz="3600" b="1" i="0" u="none" strike="noStrike" cap="none" normalizeH="0" baseline="0" dirty="0" smtClean="0">
              <a:ln w="6350">
                <a:noFill/>
              </a:ln>
              <a:solidFill>
                <a:srgbClr val="6633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общей системе воспитания граждан России патриотическое воспитание стало приоритетным, чтобы дать новый импульс духовному оздоровлению народа. На педагога ложится совсем непростая задача — воспитать достойного гражданина и патриота, знающего и любящего свою семью,</a:t>
            </a:r>
            <a:r>
              <a:rPr kumimoji="0" lang="ru-RU" sz="2000" b="1" i="0" u="none" strike="noStrike" cap="none" normalizeH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гордящегося  родным городом, краем, осознающего себя гражданином страны, в которой он живет.</a:t>
            </a:r>
            <a:endParaRPr kumimoji="0" lang="ru-RU" sz="2000" b="1" i="0" u="none" strike="noStrike" cap="none" normalizeH="0" baseline="0" dirty="0" smtClean="0"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Практика показывает: несмотря на то, что в настоящее время выходит достаточно много методической литературы по гражданско-патриотическому воспитанию, методических пособий для дошкольных образовательных учреждений с использованием краеведческого содержания нет.</a:t>
            </a:r>
            <a:endParaRPr kumimoji="0" lang="ru-RU" sz="2000" b="1" i="0" u="none" strike="noStrike" cap="none" normalizeH="0" baseline="0" dirty="0" smtClean="0"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Мы живем в таком богатом крае, но так мало знаем о нем. И так хочется, чтобы юные жители города</a:t>
            </a:r>
            <a:r>
              <a:rPr kumimoji="0" lang="ru-RU" sz="2000" b="1" i="0" u="none" strike="noStrike" cap="none" normalizeH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Калининграда</a:t>
            </a:r>
            <a:r>
              <a:rPr kumimoji="0" lang="ru-RU" sz="20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гордились своей малой родиной.  А для этого нужна самая малость – помочь ребенку  увидеть и узнать, чем же красив и богат наш город,</a:t>
            </a:r>
            <a:r>
              <a:rPr kumimoji="0" lang="ru-RU" sz="2000" b="1" i="0" u="none" strike="noStrike" cap="none" normalizeH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наша область.</a:t>
            </a:r>
            <a:endParaRPr kumimoji="0" lang="ru-RU" sz="2000" b="1" i="0" u="none" strike="noStrike" cap="none" normalizeH="0" baseline="0" dirty="0" smtClean="0"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Поэтому возникла потребность  разработать единую  систему работы, которая бы способствовала развитию познавательного интереса у дошкольников к знаниям о родном городе и крае.</a:t>
            </a:r>
            <a:endParaRPr kumimoji="0" lang="ru-RU" sz="2000" b="1" i="0" u="none" strike="noStrike" cap="none" normalizeH="0" baseline="0" dirty="0" smtClean="0">
              <a:effectLst/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672" y="214290"/>
            <a:ext cx="8928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Церемония награждения участников конкурса </a:t>
            </a:r>
          </a:p>
          <a:p>
            <a:pPr algn="ctr"/>
            <a:r>
              <a:rPr lang="ru-RU" sz="3200" b="1" dirty="0" smtClean="0">
                <a:ln w="6350">
                  <a:noFill/>
                </a:ln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«Край родной навек любимый»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285860"/>
            <a:ext cx="400052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Состоялась церемония награждения, которая была посвящена важному событию этого года -  70-летию образования Калининградской области. Семьи воспитанников презентовали свои работы. Были представлены презентации в следующих номинациях:</a:t>
            </a:r>
            <a:b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«По местам наследия Восточной Пруссии»;</a:t>
            </a:r>
            <a:b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«Достопримечательности Калининградской области»;</a:t>
            </a:r>
            <a:b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«Архитектурные сооружения нашего края»;</a:t>
            </a:r>
            <a:b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«Знаменитые земляки»;</a:t>
            </a:r>
            <a:b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«Счастливые места Калининграда» </a:t>
            </a:r>
            <a:b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 другие.</a:t>
            </a:r>
            <a:endParaRPr lang="ru-RU" sz="2000" b="1" dirty="0"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5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500173"/>
            <a:ext cx="4968001" cy="3312000"/>
          </a:xfrm>
          <a:prstGeom prst="rect">
            <a:avLst/>
          </a:prstGeom>
        </p:spPr>
      </p:pic>
      <p:pic>
        <p:nvPicPr>
          <p:cNvPr id="6" name="Рисунок 5" descr="IMG_5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500174"/>
            <a:ext cx="2596875" cy="3312000"/>
          </a:xfrm>
          <a:prstGeom prst="rect">
            <a:avLst/>
          </a:prstGeom>
        </p:spPr>
      </p:pic>
      <p:pic>
        <p:nvPicPr>
          <p:cNvPr id="11" name="Рисунок 10" descr="IMG_5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500174"/>
            <a:ext cx="2208000" cy="3312000"/>
          </a:xfrm>
          <a:prstGeom prst="rect">
            <a:avLst/>
          </a:prstGeom>
        </p:spPr>
      </p:pic>
      <p:pic>
        <p:nvPicPr>
          <p:cNvPr id="12" name="Рисунок 11" descr="IMG_54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1500174"/>
            <a:ext cx="2207999" cy="331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0100" y="321468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n>
                <a:solidFill>
                  <a:srgbClr val="0000FF"/>
                </a:solidFill>
              </a:ln>
            </a:endParaRPr>
          </a:p>
        </p:txBody>
      </p:sp>
      <p:pic>
        <p:nvPicPr>
          <p:cNvPr id="15" name="Рисунок 14" descr="IMG_54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1500174"/>
            <a:ext cx="2208000" cy="3312000"/>
          </a:xfrm>
          <a:prstGeom prst="rect">
            <a:avLst/>
          </a:prstGeom>
        </p:spPr>
      </p:pic>
      <p:pic>
        <p:nvPicPr>
          <p:cNvPr id="13" name="Рисунок 12" descr="IMG_54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1500174"/>
            <a:ext cx="4975107" cy="33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Виктория\Pictures\ботан сад выставка птицы\IMG_4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1714488"/>
            <a:ext cx="6381793" cy="4786345"/>
          </a:xfrm>
          <a:prstGeom prst="rect">
            <a:avLst/>
          </a:prstGeom>
          <a:noFill/>
        </p:spPr>
      </p:pic>
      <p:pic>
        <p:nvPicPr>
          <p:cNvPr id="4" name="Picture 3" descr="D:\Мои документы\Годовой план,педсоветы\2015\наш край\выставки\IMG_48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7056784" cy="4697802"/>
          </a:xfrm>
          <a:prstGeom prst="rect">
            <a:avLst/>
          </a:prstGeom>
          <a:noFill/>
        </p:spPr>
      </p:pic>
      <p:pic>
        <p:nvPicPr>
          <p:cNvPr id="5" name="Picture 4" descr="D:\Мои документы\Годовой план,педсоветы\2015\наш край\выставки\IMG_4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714488"/>
            <a:ext cx="7030823" cy="4680520"/>
          </a:xfrm>
          <a:prstGeom prst="rect">
            <a:avLst/>
          </a:prstGeom>
          <a:noFill/>
        </p:spPr>
      </p:pic>
      <p:pic>
        <p:nvPicPr>
          <p:cNvPr id="6" name="Picture 5" descr="D:\Мои документы\Годовой план,педсоветы\2015\наш край\выставки\IMG_46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1714488"/>
            <a:ext cx="7163655" cy="47757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00166" y="5429264"/>
            <a:ext cx="71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Все участники порадовали своей богатой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фантазией и оригинальностью.</a:t>
            </a:r>
            <a:endParaRPr lang="ru-RU" sz="3200" b="1" dirty="0">
              <a:solidFill>
                <a:schemeClr val="bg1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7154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рисунков и поделок из янтаря, </a:t>
            </a:r>
          </a:p>
          <a:p>
            <a:pPr algn="ctr"/>
            <a:r>
              <a:rPr lang="ru-RU" sz="2800" b="1" dirty="0" smtClean="0">
                <a:ln w="6350">
                  <a:noFill/>
                </a:ln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ракушек и другого природного материала</a:t>
            </a:r>
          </a:p>
          <a:p>
            <a:pPr algn="ctr"/>
            <a:r>
              <a:rPr lang="ru-RU" sz="2800" b="1" dirty="0" smtClean="0">
                <a:ln w="6350">
                  <a:noFill/>
                </a:ln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детей и родителей</a:t>
            </a:r>
            <a:endParaRPr lang="ru-RU" sz="2800" b="1" dirty="0">
              <a:ln w="6350">
                <a:noFill/>
              </a:ln>
              <a:solidFill>
                <a:srgbClr val="66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64" y="0"/>
            <a:ext cx="871543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2400" b="1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Эффективность созданной и апробированной в детском саду работы подтверждается следующей результативностью.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У воспитанников: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-расширились представления об истории, символике города и края; достопримечательностях города; о предприятиях и учреждениях города; о культурном  наследии города и области.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-сформировалось </a:t>
            </a:r>
            <a:r>
              <a:rPr lang="ru-RU" sz="2000" b="1" dirty="0" smtClean="0">
                <a:latin typeface="Monotype Corsiva" pitchFamily="66" charset="0"/>
              </a:rPr>
              <a:t>чувство гордости за родной край</a:t>
            </a:r>
            <a:r>
              <a:rPr lang="ru-RU" sz="2000" dirty="0" smtClean="0"/>
              <a:t>,</a:t>
            </a: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 земляков, прославивших город и область; уважение  к труду взрослых; интерес к историческому прошлому и настоящему родного города Калининграда и Калининградской области.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Педагоги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-повысили  свое профессиональное мастерство по гражданско-патриотическому воспитанию дошкольников с использованием образовательного и воспитательного потенциала краеведения;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-систематизировали и обобщили опыт работы по формированию основ патриотизма у дошкольников через приобщение их к истории и культуре родного города.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А на уровне дошкольного учреждения: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наработан богатый практический материал (методический и иллюстративный) по теме;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Обогащена предметно – развивающая среда  ДОУ материалом краеведческого содержания.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571480"/>
            <a:ext cx="821537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600" b="1" dirty="0" smtClean="0">
                <a:ln w="6350">
                  <a:noFill/>
                </a:ln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3600" b="1" i="0" u="none" strike="noStrike" cap="none" normalizeH="0" baseline="0" dirty="0" smtClean="0"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создание целостной системы работы педагога, направленной на полноценную реализацию воспитательного и развивающего потенциала краеведения в контексте воспитательно-образовательной работы с детьми дошкольного возраста.</a:t>
            </a:r>
            <a:endParaRPr kumimoji="0" lang="ru-RU" sz="2000" b="1" i="0" u="none" strike="noStrike" cap="none" normalizeH="0" baseline="0" dirty="0" smtClean="0"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3600" b="1" dirty="0" smtClean="0">
                <a:ln w="6350">
                  <a:noFill/>
                </a:ln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Обеспечение мотивации у воспитанников к получению знаний (о семье, детском саде, родном городе, крае) и формированию нравственных ценностей.</a:t>
            </a:r>
            <a:r>
              <a:rPr lang="ru-RU" sz="2000" b="1" dirty="0" smtClean="0">
                <a:effectLst/>
                <a:latin typeface="Monotype Corsiva" pitchFamily="66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b="1" dirty="0" smtClean="0">
                <a:effectLst/>
                <a:latin typeface="Monotype Corsiva" pitchFamily="66" charset="0"/>
              </a:rPr>
              <a:t>Знакомство с культурными центрами и ценностями родного края.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b="1" dirty="0" smtClean="0">
                <a:effectLst/>
                <a:latin typeface="Monotype Corsiva" pitchFamily="66" charset="0"/>
              </a:rPr>
              <a:t>Воспитание чувства привязанности к своему родному городу, восхищения его красотой.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Организация деятельности, способствующей становлению субъекта.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b="1" dirty="0" smtClean="0">
                <a:effectLst/>
                <a:latin typeface="Monotype Corsiva" pitchFamily="66" charset="0"/>
              </a:rPr>
              <a:t> </a:t>
            </a:r>
            <a: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Формирование социальных норм поведения у дошкольника.</a:t>
            </a:r>
            <a:r>
              <a:rPr lang="ru-RU" sz="2000" b="1" dirty="0" smtClean="0">
                <a:effectLst/>
                <a:latin typeface="Monotype Corsiva" pitchFamily="66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000" b="1" dirty="0" smtClean="0">
                <a:effectLst/>
                <a:latin typeface="Monotype Corsiva" pitchFamily="66" charset="0"/>
              </a:rPr>
              <a:t> </a:t>
            </a:r>
            <a:r>
              <a:rPr lang="ru-RU" sz="20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Вовлечение родителей в процесс реализации воспитательной системы</a:t>
            </a:r>
            <a:r>
              <a:rPr lang="ru-RU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642918"/>
            <a:ext cx="76438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1" i="0" u="none" strike="noStrike" cap="none" normalizeH="0" baseline="0" dirty="0" smtClean="0">
              <a:ln w="6350"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 w="6350"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Прогнозируемый результат: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0" i="0" u="none" strike="noStrike" cap="none" normalizeH="0" baseline="0" dirty="0" smtClean="0">
              <a:ln w="63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Повышение</a:t>
            </a:r>
            <a:r>
              <a:rPr kumimoji="0" lang="ru-RU" sz="2400" b="1" i="0" u="none" strike="noStrike" cap="none" normalizeH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нтереса к историческому прошлому и настоящему родного города</a:t>
            </a:r>
            <a:r>
              <a:rPr kumimoji="0" lang="ru-RU" sz="2400" b="1" i="0" u="none" strike="noStrike" cap="none" normalizeH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Калининграда</a:t>
            </a:r>
            <a:r>
              <a:rPr kumimoji="0" lang="ru-RU" sz="24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400" b="1" i="0" u="none" strike="noStrike" cap="none" normalizeH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Калининградской области</a:t>
            </a:r>
            <a:r>
              <a:rPr kumimoji="0" lang="ru-RU" sz="24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effectLst/>
                <a:latin typeface="Monotype Corsiva" pitchFamily="66" charset="0"/>
              </a:rPr>
              <a:t>Повышение профессиональной компетентности педагогов.</a:t>
            </a:r>
            <a:endParaRPr kumimoji="0" lang="ru-RU" sz="2400" b="1" i="0" u="none" strike="noStrike" cap="none" normalizeH="0" baseline="0" dirty="0" smtClean="0"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Овладение дошкольниками</a:t>
            </a:r>
            <a:r>
              <a:rPr kumimoji="0" lang="ru-RU" sz="2400" b="1" i="0" u="none" strike="noStrike" cap="none" normalizeH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знаниями о семье, детском саде, городе, родном</a:t>
            </a:r>
            <a:r>
              <a:rPr kumimoji="0" lang="ru-RU" sz="2400" b="1" i="0" u="none" strike="noStrike" cap="none" normalizeH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крае</a:t>
            </a:r>
            <a:r>
              <a:rPr kumimoji="0" lang="ru-RU" sz="24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Формирование социальной компетентности у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Участие родителей в реализации воспитательной системы.</a:t>
            </a:r>
            <a:endParaRPr kumimoji="0" lang="ru-RU" sz="2400" b="1" i="0" u="none" strike="noStrike" cap="none" normalizeH="0" baseline="0" dirty="0" smtClean="0"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28572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работы: </a:t>
            </a:r>
            <a:endParaRPr lang="ru-RU" sz="3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3504" y="4572008"/>
            <a:ext cx="3786214" cy="1867853"/>
          </a:xfrm>
          <a:prstGeom prst="roundRect">
            <a:avLst>
              <a:gd name="adj" fmla="val 226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Привлечение родителей к воспитательно – образовательному процессу через различные формы.</a:t>
            </a:r>
          </a:p>
          <a:p>
            <a:pPr algn="ctr"/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4357694"/>
            <a:ext cx="4214842" cy="1915180"/>
          </a:xfrm>
          <a:prstGeom prst="roundRect">
            <a:avLst>
              <a:gd name="adj" fmla="val 228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Создание  развивающей предметно - пространственной  среды в детском саду, способствующей воспитанию гражданина, патриота.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14942" y="1357298"/>
            <a:ext cx="3786214" cy="1804749"/>
          </a:xfrm>
          <a:prstGeom prst="roundRect">
            <a:avLst>
              <a:gd name="adj" fmla="val 177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Разработка методического инструментария  по  ознакомлению дошкольников с особенностями родного края. </a:t>
            </a:r>
          </a:p>
          <a:p>
            <a:pPr algn="ctr"/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1142985"/>
            <a:ext cx="4071966" cy="2182773"/>
          </a:xfrm>
          <a:prstGeom prst="roundRect">
            <a:avLst>
              <a:gd name="adj" fmla="val 204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Повышение профессиональной компетенции и педагогического мастерства в процессе реализации системы  работы по ознакомлению дошкольников с </a:t>
            </a:r>
          </a:p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малой Родиной.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214810" y="2285992"/>
            <a:ext cx="1143008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1714481" y="3929066"/>
            <a:ext cx="114300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357686" y="5286388"/>
            <a:ext cx="9286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6323024" y="3821909"/>
            <a:ext cx="1499408" cy="7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42852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endParaRPr lang="ru-RU" sz="3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928670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6350">
                  <a:noFill/>
                </a:ln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Консультация </a:t>
            </a:r>
            <a:r>
              <a:rPr lang="ru-RU" sz="2400" b="1" dirty="0" smtClean="0">
                <a:ln w="6350">
                  <a:noFill/>
                </a:ln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воспитателей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412776"/>
            <a:ext cx="87484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компонента в образовательном процессе ДОУ»</a:t>
            </a:r>
          </a:p>
          <a:p>
            <a:pPr algn="ctr"/>
            <a:endParaRPr lang="ru-RU" sz="2000" b="1" dirty="0" smtClean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835696" y="2348880"/>
          <a:ext cx="5321543" cy="4005064"/>
        </p:xfrm>
        <a:graphic>
          <a:graphicData uri="http://schemas.openxmlformats.org/presentationml/2006/ole">
            <p:oleObj spid="_x0000_s27649" name="Слайд" r:id="rId3" imgW="4570586" imgH="342760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14290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 педагогами</a:t>
            </a:r>
            <a:endParaRPr lang="ru-RU" sz="36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6350">
                  <a:noFill/>
                </a:ln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Аукцион педагогических идей по организации тематической недели «Наш край родной»</a:t>
            </a:r>
            <a:endParaRPr lang="ru-RU" sz="2400" b="1" dirty="0">
              <a:ln w="6350">
                <a:noFill/>
              </a:ln>
              <a:solidFill>
                <a:srgbClr val="66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1500174"/>
            <a:ext cx="83582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" algn="ctr"/>
              </a:tabLst>
            </a:pP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Педагоги представили примерное комплексно-тематическое планирование мероприятий по теме «Мой город» в совместной, самостоятельной деятельности, в НОД, в организации экскурсий, в художественно-продуктивной деятельности, при организации сюжетно-ролевых, дидактических игр, подвижных игр, в наблюдениях, в работе с родителями и т.д. с предоставлением конспектов мероприятий, переработанных и адаптированных для работы с детьми дошкольного возраста, видеоматериалов и </a:t>
            </a:r>
            <a:r>
              <a:rPr lang="ru-RU" b="1" dirty="0" err="1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фотоотчетов</a:t>
            </a:r>
            <a:r>
              <a:rPr lang="ru-RU" b="1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о работе, проделанной в период подготовки к педагогическому совету.</a:t>
            </a:r>
          </a:p>
        </p:txBody>
      </p:sp>
      <p:pic>
        <p:nvPicPr>
          <p:cNvPr id="1026" name="Picture 2" descr="C:\Users\nb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0" y="3643313"/>
            <a:ext cx="3775418" cy="2520000"/>
          </a:xfrm>
          <a:prstGeom prst="rect">
            <a:avLst/>
          </a:prstGeom>
          <a:noFill/>
        </p:spPr>
      </p:pic>
      <p:pic>
        <p:nvPicPr>
          <p:cNvPr id="1027" name="Picture 3" descr="C:\Users\nb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3643313"/>
            <a:ext cx="3577758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предметно – пространственной среды в группах  «Уголок родного края»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268760"/>
            <a:ext cx="40691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Цель: создание условий для организации воспитательно - образовательной работы с детьми по патриотическому воспитанию через приобщение к изучению истории родного края.</a:t>
            </a:r>
          </a:p>
        </p:txBody>
      </p:sp>
      <p:pic>
        <p:nvPicPr>
          <p:cNvPr id="4" name="Picture 2" descr="C:\Users\nb\Desktop\Новая папка\IMG_20160224_091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951736" cy="496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14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и использование в совместной деятельности дидактических игр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4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Педагогами изготовлено своими руками очень большое количество дидактических игр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643050"/>
            <a:ext cx="3214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Monotype Corsiva" pitchFamily="66" charset="0"/>
              </a:rPr>
              <a:t>«Разложи по порядку»</a:t>
            </a:r>
          </a:p>
        </p:txBody>
      </p:sp>
      <p:pic>
        <p:nvPicPr>
          <p:cNvPr id="6" name="Picture 2" descr="H:\IMG_4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3609730" cy="2520000"/>
          </a:xfrm>
          <a:prstGeom prst="rect">
            <a:avLst/>
          </a:prstGeom>
          <a:noFill/>
        </p:spPr>
      </p:pic>
      <p:pic>
        <p:nvPicPr>
          <p:cNvPr id="7" name="Picture 3" descr="H:\IMG_4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285992"/>
            <a:ext cx="3677837" cy="252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44" y="4929198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Monotype Corsiva" pitchFamily="66" charset="0"/>
              </a:rPr>
              <a:t>Цель: познакомить детей с алгоритмом добычи и обработки янтаря.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9124" y="1714488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Monotype Corsiva" pitchFamily="66" charset="0"/>
              </a:rPr>
              <a:t>«Янтарные украшения»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0" name="Picture 2" descr="H:\IMG_46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7" y="2285992"/>
            <a:ext cx="3281861" cy="2520000"/>
          </a:xfrm>
          <a:prstGeom prst="rect">
            <a:avLst/>
          </a:prstGeom>
          <a:noFill/>
        </p:spPr>
      </p:pic>
      <p:pic>
        <p:nvPicPr>
          <p:cNvPr id="11" name="Picture 3" descr="H:\IMG_46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7" y="2285992"/>
            <a:ext cx="3340465" cy="2520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72000" y="4929198"/>
            <a:ext cx="371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Цель: научить детей находить среди ювелирных  изделий – украшения из янтаря.</a:t>
            </a:r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1066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Слайд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nb</cp:lastModifiedBy>
  <cp:revision>153</cp:revision>
  <dcterms:created xsi:type="dcterms:W3CDTF">2016-04-03T10:09:28Z</dcterms:created>
  <dcterms:modified xsi:type="dcterms:W3CDTF">2018-12-10T14:43:55Z</dcterms:modified>
</cp:coreProperties>
</file>